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0"/>
  </p:notesMasterIdLst>
  <p:sldIdLst>
    <p:sldId id="256" r:id="rId2"/>
    <p:sldId id="259" r:id="rId3"/>
    <p:sldId id="257" r:id="rId4"/>
    <p:sldId id="266" r:id="rId5"/>
    <p:sldId id="305" r:id="rId6"/>
    <p:sldId id="260" r:id="rId7"/>
    <p:sldId id="274" r:id="rId8"/>
    <p:sldId id="304" r:id="rId9"/>
    <p:sldId id="298" r:id="rId10"/>
    <p:sldId id="308" r:id="rId11"/>
    <p:sldId id="306" r:id="rId12"/>
    <p:sldId id="300" r:id="rId13"/>
    <p:sldId id="268" r:id="rId14"/>
    <p:sldId id="307" r:id="rId15"/>
    <p:sldId id="299" r:id="rId16"/>
    <p:sldId id="263" r:id="rId17"/>
    <p:sldId id="265" r:id="rId18"/>
    <p:sldId id="310" r:id="rId19"/>
  </p:sldIdLst>
  <p:sldSz cx="9144000" cy="5143500" type="screen16x9"/>
  <p:notesSz cx="6858000" cy="9144000"/>
  <p:embeddedFontLst>
    <p:embeddedFont>
      <p:font typeface="Abel" panose="02000506030000020004" pitchFamily="2" charset="0"/>
      <p:regular r:id="rId21"/>
    </p:embeddedFont>
    <p:embeddedFont>
      <p:font typeface="Nunito Light" pitchFamily="2" charset="-18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45A858-699C-4088-9DE1-849EF55AC9E3}">
  <a:tblStyle styleId="{2C45A858-699C-4088-9DE1-849EF55AC9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D2A5F49-B88B-4775-A643-4D30B96DCE1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92690f6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92690f6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146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634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559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694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547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01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92309e4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92309e4d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201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43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15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44800" y="1021950"/>
            <a:ext cx="3861600" cy="24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44800" y="3798875"/>
            <a:ext cx="38616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314950" y="804675"/>
            <a:ext cx="2875500" cy="353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4B4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-230925" y="236325"/>
            <a:ext cx="9478600" cy="5117975"/>
            <a:chOff x="-230925" y="236325"/>
            <a:chExt cx="9478600" cy="5117975"/>
          </a:xfrm>
        </p:grpSpPr>
        <p:sp>
          <p:nvSpPr>
            <p:cNvPr id="96" name="Google Shape;96;p14"/>
            <p:cNvSpPr/>
            <p:nvPr/>
          </p:nvSpPr>
          <p:spPr>
            <a:xfrm>
              <a:off x="-230925" y="236325"/>
              <a:ext cx="535200" cy="1274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302175" y="4905925"/>
              <a:ext cx="1945500" cy="407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09300" y="4714700"/>
              <a:ext cx="966600" cy="639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1634224" y="2028300"/>
            <a:ext cx="2811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2"/>
          </p:nvPr>
        </p:nvSpPr>
        <p:spPr>
          <a:xfrm>
            <a:off x="5600476" y="2028300"/>
            <a:ext cx="2811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3"/>
          </p:nvPr>
        </p:nvSpPr>
        <p:spPr>
          <a:xfrm>
            <a:off x="1634224" y="3463700"/>
            <a:ext cx="2811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4"/>
          </p:nvPr>
        </p:nvSpPr>
        <p:spPr>
          <a:xfrm>
            <a:off x="5600476" y="3463700"/>
            <a:ext cx="2811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5"/>
          </p:nvPr>
        </p:nvSpPr>
        <p:spPr>
          <a:xfrm>
            <a:off x="1634225" y="1668300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6"/>
          </p:nvPr>
        </p:nvSpPr>
        <p:spPr>
          <a:xfrm>
            <a:off x="1634225" y="3103725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7"/>
          </p:nvPr>
        </p:nvSpPr>
        <p:spPr>
          <a:xfrm>
            <a:off x="5600450" y="1668300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8"/>
          </p:nvPr>
        </p:nvSpPr>
        <p:spPr>
          <a:xfrm>
            <a:off x="5600450" y="3103725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30" name="Google Shape;130;p17"/>
          <p:cNvGrpSpPr/>
          <p:nvPr/>
        </p:nvGrpSpPr>
        <p:grpSpPr>
          <a:xfrm>
            <a:off x="-193300" y="-127100"/>
            <a:ext cx="9599025" cy="5321500"/>
            <a:chOff x="-193300" y="-127100"/>
            <a:chExt cx="9599025" cy="5321500"/>
          </a:xfrm>
        </p:grpSpPr>
        <p:sp>
          <p:nvSpPr>
            <p:cNvPr id="131" name="Google Shape;131;p17"/>
            <p:cNvSpPr/>
            <p:nvPr/>
          </p:nvSpPr>
          <p:spPr>
            <a:xfrm>
              <a:off x="7630925" y="-127100"/>
              <a:ext cx="1774800" cy="457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-193300" y="4554800"/>
              <a:ext cx="609000" cy="639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>
            <a:spLocks noGrp="1"/>
          </p:cNvSpPr>
          <p:nvPr>
            <p:ph type="title" hasCustomPrompt="1"/>
          </p:nvPr>
        </p:nvSpPr>
        <p:spPr>
          <a:xfrm>
            <a:off x="4931894" y="213782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1"/>
          </p:nvPr>
        </p:nvSpPr>
        <p:spPr>
          <a:xfrm>
            <a:off x="4931894" y="2774080"/>
            <a:ext cx="34926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 idx="2" hasCustomPrompt="1"/>
          </p:nvPr>
        </p:nvSpPr>
        <p:spPr>
          <a:xfrm>
            <a:off x="4931894" y="79101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3"/>
          </p:nvPr>
        </p:nvSpPr>
        <p:spPr>
          <a:xfrm>
            <a:off x="4931894" y="1427563"/>
            <a:ext cx="34926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 idx="4" hasCustomPrompt="1"/>
          </p:nvPr>
        </p:nvSpPr>
        <p:spPr>
          <a:xfrm>
            <a:off x="4931894" y="341034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5"/>
          </p:nvPr>
        </p:nvSpPr>
        <p:spPr>
          <a:xfrm>
            <a:off x="4931894" y="4046605"/>
            <a:ext cx="34926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>
            <a:spLocks noGrp="1"/>
          </p:cNvSpPr>
          <p:nvPr>
            <p:ph type="pic" idx="6"/>
          </p:nvPr>
        </p:nvSpPr>
        <p:spPr>
          <a:xfrm>
            <a:off x="713225" y="683250"/>
            <a:ext cx="3777000" cy="377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19050" dir="840000" algn="bl" rotWithShape="0">
              <a:schemeClr val="dk2">
                <a:alpha val="17000"/>
              </a:scheme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1"/>
          <p:cNvGrpSpPr/>
          <p:nvPr/>
        </p:nvGrpSpPr>
        <p:grpSpPr>
          <a:xfrm>
            <a:off x="-193300" y="-127100"/>
            <a:ext cx="9503275" cy="3873500"/>
            <a:chOff x="-193300" y="-127100"/>
            <a:chExt cx="9503275" cy="3873500"/>
          </a:xfrm>
        </p:grpSpPr>
        <p:sp>
          <p:nvSpPr>
            <p:cNvPr id="170" name="Google Shape;170;p21"/>
            <p:cNvSpPr/>
            <p:nvPr/>
          </p:nvSpPr>
          <p:spPr>
            <a:xfrm>
              <a:off x="8865675" y="-127100"/>
              <a:ext cx="444300" cy="139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 rot="10800000" flipH="1">
              <a:off x="-193300" y="1127100"/>
              <a:ext cx="382500" cy="2619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 rot="10800000" flipH="1">
              <a:off x="-193300" y="668500"/>
              <a:ext cx="609000" cy="639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2"/>
          <p:cNvGrpSpPr/>
          <p:nvPr/>
        </p:nvGrpSpPr>
        <p:grpSpPr>
          <a:xfrm>
            <a:off x="-193300" y="-127100"/>
            <a:ext cx="9599025" cy="5321500"/>
            <a:chOff x="-193300" y="-127100"/>
            <a:chExt cx="9599025" cy="5321500"/>
          </a:xfrm>
        </p:grpSpPr>
        <p:sp>
          <p:nvSpPr>
            <p:cNvPr id="176" name="Google Shape;176;p22"/>
            <p:cNvSpPr/>
            <p:nvPr/>
          </p:nvSpPr>
          <p:spPr>
            <a:xfrm>
              <a:off x="7630925" y="-127100"/>
              <a:ext cx="1774800" cy="457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-193300" y="4554800"/>
              <a:ext cx="609000" cy="639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79925" y="-111050"/>
            <a:ext cx="9364925" cy="5320025"/>
            <a:chOff x="-79925" y="-111050"/>
            <a:chExt cx="9364925" cy="5320025"/>
          </a:xfrm>
        </p:grpSpPr>
        <p:sp>
          <p:nvSpPr>
            <p:cNvPr id="41" name="Google Shape;41;p6"/>
            <p:cNvSpPr/>
            <p:nvPr/>
          </p:nvSpPr>
          <p:spPr>
            <a:xfrm>
              <a:off x="-79925" y="4798875"/>
              <a:ext cx="1741200" cy="410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7701950" y="-111050"/>
              <a:ext cx="1521600" cy="556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8676000" y="219700"/>
              <a:ext cx="609000" cy="639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33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7950" y="2571975"/>
            <a:ext cx="3642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003700" y="1550575"/>
            <a:ext cx="1211400" cy="99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978225" y="801563"/>
            <a:ext cx="3405600" cy="354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algn="bl" rotWithShape="0">
              <a:schemeClr val="dk2">
                <a:alpha val="30000"/>
              </a:scheme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446750" y="845138"/>
            <a:ext cx="2787000" cy="345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algn="bl" rotWithShape="0">
              <a:schemeClr val="dk2">
                <a:alpha val="30000"/>
              </a:schemeClr>
            </a:outerShdw>
          </a:effectLst>
        </p:spPr>
      </p:sp>
      <p:sp>
        <p:nvSpPr>
          <p:cNvPr id="49" name="Google Shape;49;p7"/>
          <p:cNvSpPr/>
          <p:nvPr/>
        </p:nvSpPr>
        <p:spPr>
          <a:xfrm>
            <a:off x="-279350" y="3842550"/>
            <a:ext cx="751500" cy="1522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3" name="Google Shape;53;p8"/>
          <p:cNvGrpSpPr/>
          <p:nvPr/>
        </p:nvGrpSpPr>
        <p:grpSpPr>
          <a:xfrm>
            <a:off x="-79925" y="-111050"/>
            <a:ext cx="9364925" cy="5320025"/>
            <a:chOff x="-79925" y="-111050"/>
            <a:chExt cx="9364925" cy="5320025"/>
          </a:xfrm>
        </p:grpSpPr>
        <p:sp>
          <p:nvSpPr>
            <p:cNvPr id="54" name="Google Shape;54;p8"/>
            <p:cNvSpPr/>
            <p:nvPr/>
          </p:nvSpPr>
          <p:spPr>
            <a:xfrm>
              <a:off x="-79925" y="4798875"/>
              <a:ext cx="1741200" cy="410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701950" y="-111050"/>
              <a:ext cx="1521600" cy="556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8676000" y="219700"/>
              <a:ext cx="609000" cy="639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-80050" y="-82675"/>
            <a:ext cx="9372250" cy="5321475"/>
            <a:chOff x="-80050" y="-82675"/>
            <a:chExt cx="9372250" cy="5321475"/>
          </a:xfrm>
        </p:grpSpPr>
        <p:sp>
          <p:nvSpPr>
            <p:cNvPr id="62" name="Google Shape;62;p9"/>
            <p:cNvSpPr/>
            <p:nvPr/>
          </p:nvSpPr>
          <p:spPr>
            <a:xfrm>
              <a:off x="8847900" y="-82675"/>
              <a:ext cx="444300" cy="139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 rot="10800000" flipH="1">
              <a:off x="-80050" y="2619500"/>
              <a:ext cx="382500" cy="2619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 rot="10800000" flipH="1">
              <a:off x="8619050" y="1082300"/>
              <a:ext cx="388800" cy="615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980450" y="642325"/>
            <a:ext cx="5183100" cy="1220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980450" y="1920775"/>
            <a:ext cx="51831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>
            <a:spLocks noGrp="1"/>
          </p:cNvSpPr>
          <p:nvPr>
            <p:ph type="pic" idx="2"/>
          </p:nvPr>
        </p:nvSpPr>
        <p:spPr>
          <a:xfrm>
            <a:off x="-232825" y="3004675"/>
            <a:ext cx="9556800" cy="222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1200000" algn="bl" rotWithShape="0">
              <a:schemeClr val="dk2">
                <a:alpha val="30000"/>
              </a:scheme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785683"/>
            <a:ext cx="734700" cy="54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219091"/>
            <a:ext cx="734700" cy="54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785683"/>
            <a:ext cx="734700" cy="54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219091"/>
            <a:ext cx="734700" cy="54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785683"/>
            <a:ext cx="734700" cy="54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219091"/>
            <a:ext cx="734700" cy="54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720000" y="2369675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3419275" y="2369675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9"/>
          </p:nvPr>
        </p:nvSpPr>
        <p:spPr>
          <a:xfrm>
            <a:off x="6118550" y="2369675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3"/>
          </p:nvPr>
        </p:nvSpPr>
        <p:spPr>
          <a:xfrm>
            <a:off x="720000" y="380315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4"/>
          </p:nvPr>
        </p:nvSpPr>
        <p:spPr>
          <a:xfrm>
            <a:off x="3419275" y="380315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5"/>
          </p:nvPr>
        </p:nvSpPr>
        <p:spPr>
          <a:xfrm>
            <a:off x="6118550" y="380315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88" name="Google Shape;88;p13"/>
          <p:cNvGrpSpPr/>
          <p:nvPr/>
        </p:nvGrpSpPr>
        <p:grpSpPr>
          <a:xfrm>
            <a:off x="-327275" y="-307100"/>
            <a:ext cx="9578900" cy="5516225"/>
            <a:chOff x="-327275" y="-307100"/>
            <a:chExt cx="9578900" cy="5516225"/>
          </a:xfrm>
        </p:grpSpPr>
        <p:sp>
          <p:nvSpPr>
            <p:cNvPr id="89" name="Google Shape;89;p13"/>
            <p:cNvSpPr/>
            <p:nvPr/>
          </p:nvSpPr>
          <p:spPr>
            <a:xfrm>
              <a:off x="-79925" y="4304625"/>
              <a:ext cx="518400" cy="904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8817825" y="-307100"/>
              <a:ext cx="433800" cy="29022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327275" y="3699500"/>
              <a:ext cx="518400" cy="904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3" r:id="rId11"/>
    <p:sldLayoutId id="2147483665" r:id="rId12"/>
    <p:sldLayoutId id="2147483667" r:id="rId13"/>
    <p:sldLayoutId id="2147483668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kaggle.com/datasets/whigmalwhim/steam-releas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/>
        </p:nvSpPr>
        <p:spPr>
          <a:xfrm>
            <a:off x="5542050" y="3000800"/>
            <a:ext cx="1923300" cy="1748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7321850" y="262275"/>
            <a:ext cx="1289400" cy="2280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ctrTitle"/>
          </p:nvPr>
        </p:nvSpPr>
        <p:spPr>
          <a:xfrm>
            <a:off x="844800" y="1021950"/>
            <a:ext cx="3861600" cy="24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>
                <a:latin typeface="Aptos Display" panose="020B0004020202020204" pitchFamily="34" charset="0"/>
              </a:rPr>
              <a:t>Wiedźmin 3 najlepszy</a:t>
            </a:r>
            <a:br>
              <a:rPr lang="pl-PL" sz="6000" dirty="0">
                <a:latin typeface="Aptos Display" panose="020B0004020202020204" pitchFamily="34" charset="0"/>
              </a:rPr>
            </a:br>
            <a:r>
              <a:rPr lang="pl-PL" sz="5500" b="0" dirty="0">
                <a:solidFill>
                  <a:schemeClr val="dk2"/>
                </a:solidFill>
                <a:latin typeface="Aptos Display" panose="020B0004020202020204" pitchFamily="34" charset="0"/>
              </a:rPr>
              <a:t>Analiza</a:t>
            </a:r>
            <a:endParaRPr sz="5500" b="0" dirty="0">
              <a:solidFill>
                <a:schemeClr val="dk2"/>
              </a:solidFill>
              <a:latin typeface="Aptos Display" panose="020B0004020202020204" pitchFamily="34" charset="0"/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1"/>
          </p:nvPr>
        </p:nvSpPr>
        <p:spPr>
          <a:xfrm>
            <a:off x="844800" y="3798875"/>
            <a:ext cx="3425121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>
                <a:latin typeface="Aptos Display" panose="020B0004020202020204" pitchFamily="34" charset="0"/>
              </a:rPr>
              <a:t>Wojciech Borawski, Michał Broch, Karolina Karszna, Milena Pawlak</a:t>
            </a:r>
          </a:p>
        </p:txBody>
      </p:sp>
      <p:grpSp>
        <p:nvGrpSpPr>
          <p:cNvPr id="193" name="Google Shape;193;p26"/>
          <p:cNvGrpSpPr/>
          <p:nvPr/>
        </p:nvGrpSpPr>
        <p:grpSpPr>
          <a:xfrm>
            <a:off x="708333" y="-93625"/>
            <a:ext cx="4606617" cy="3688200"/>
            <a:chOff x="708333" y="-93625"/>
            <a:chExt cx="4606617" cy="3688200"/>
          </a:xfrm>
        </p:grpSpPr>
        <p:cxnSp>
          <p:nvCxnSpPr>
            <p:cNvPr id="194" name="Google Shape;194;p26"/>
            <p:cNvCxnSpPr/>
            <p:nvPr/>
          </p:nvCxnSpPr>
          <p:spPr>
            <a:xfrm>
              <a:off x="708333" y="-93625"/>
              <a:ext cx="0" cy="368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</p:cxnSp>
        <p:cxnSp>
          <p:nvCxnSpPr>
            <p:cNvPr id="195" name="Google Shape;195;p26"/>
            <p:cNvCxnSpPr/>
            <p:nvPr/>
          </p:nvCxnSpPr>
          <p:spPr>
            <a:xfrm>
              <a:off x="709350" y="3593000"/>
              <a:ext cx="4605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</p:cxnSp>
      </p:grpSp>
      <p:pic>
        <p:nvPicPr>
          <p:cNvPr id="4" name="Symbol zastępczy obrazu 3">
            <a:extLst>
              <a:ext uri="{FF2B5EF4-FFF2-40B4-BE49-F238E27FC236}">
                <a16:creationId xmlns:a16="http://schemas.microsoft.com/office/drawing/2014/main" id="{0758DE5E-1D53-AC69-41BC-93A07506B76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23686" t="2090" r="32396" b="2090"/>
          <a:stretch/>
        </p:blipFill>
        <p:spPr>
          <a:xfrm>
            <a:off x="5314950" y="833626"/>
            <a:ext cx="2875500" cy="353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"/>
          <p:cNvSpPr txBox="1">
            <a:spLocks noGrp="1"/>
          </p:cNvSpPr>
          <p:nvPr>
            <p:ph type="title"/>
          </p:nvPr>
        </p:nvSpPr>
        <p:spPr>
          <a:xfrm>
            <a:off x="821600" y="495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Recenzje a wiek gry</a:t>
            </a:r>
            <a:endParaRPr dirty="0">
              <a:latin typeface="Aptos Display" panose="020B00040202020202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DD83795-60D6-9F16-C6F8-DEBA329594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856" y="1178609"/>
            <a:ext cx="9231908" cy="329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5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"/>
          <p:cNvSpPr txBox="1">
            <a:spLocks noGrp="1"/>
          </p:cNvSpPr>
          <p:nvPr>
            <p:ph type="title"/>
          </p:nvPr>
        </p:nvSpPr>
        <p:spPr>
          <a:xfrm>
            <a:off x="821600" y="495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Recenzje a oceny</a:t>
            </a:r>
            <a:endParaRPr dirty="0">
              <a:latin typeface="Aptos Display" panose="020B0004020202020204" pitchFamily="34" charset="0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77B41CB-F6C4-F586-1A63-296F22E74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4996" t="5396" r="-4490" b="-560"/>
          <a:stretch/>
        </p:blipFill>
        <p:spPr>
          <a:xfrm>
            <a:off x="-25398" y="1138477"/>
            <a:ext cx="9169398" cy="40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0"/>
          <p:cNvGrpSpPr/>
          <p:nvPr/>
        </p:nvGrpSpPr>
        <p:grpSpPr>
          <a:xfrm>
            <a:off x="2872225" y="539500"/>
            <a:ext cx="6606425" cy="3497650"/>
            <a:chOff x="2872225" y="539500"/>
            <a:chExt cx="6606425" cy="3497650"/>
          </a:xfrm>
        </p:grpSpPr>
        <p:cxnSp>
          <p:nvCxnSpPr>
            <p:cNvPr id="237" name="Google Shape;237;p30"/>
            <p:cNvCxnSpPr/>
            <p:nvPr/>
          </p:nvCxnSpPr>
          <p:spPr>
            <a:xfrm rot="10800000">
              <a:off x="4379550" y="4037150"/>
              <a:ext cx="50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</p:cxnSp>
        <p:sp>
          <p:nvSpPr>
            <p:cNvPr id="238" name="Google Shape;238;p30"/>
            <p:cNvSpPr/>
            <p:nvPr/>
          </p:nvSpPr>
          <p:spPr>
            <a:xfrm>
              <a:off x="2872225" y="539500"/>
              <a:ext cx="1763400" cy="1790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4787950" y="2571975"/>
            <a:ext cx="3642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Tytuły gier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 idx="2"/>
          </p:nvPr>
        </p:nvSpPr>
        <p:spPr>
          <a:xfrm>
            <a:off x="6003700" y="1550575"/>
            <a:ext cx="1211400" cy="9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 Display" panose="020B0004020202020204" pitchFamily="34" charset="0"/>
              </a:rPr>
              <a:t>0</a:t>
            </a:r>
            <a:r>
              <a:rPr lang="pl-PL" dirty="0">
                <a:latin typeface="Aptos Display" panose="020B0004020202020204" pitchFamily="34" charset="0"/>
              </a:rPr>
              <a:t>3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713225" y="3659950"/>
            <a:ext cx="5715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5" name="Symbol zastępczy obrazu 4">
            <a:extLst>
              <a:ext uri="{FF2B5EF4-FFF2-40B4-BE49-F238E27FC236}">
                <a16:creationId xmlns:a16="http://schemas.microsoft.com/office/drawing/2014/main" id="{B6AE3AE2-44AC-183B-106E-C4FFC0C5028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1000"/>
                    </a14:imgEffect>
                    <a14:imgEffect>
                      <a14:colorTemperature colorTemp="4419"/>
                    </a14:imgEffect>
                    <a14:imgEffect>
                      <a14:saturation sat="110000"/>
                    </a14:imgEffect>
                  </a14:imgLayer>
                </a14:imgProps>
              </a:ext>
            </a:extLst>
          </a:blip>
          <a:srcRect l="8591" t="795" r="37699" b="-795"/>
          <a:stretch/>
        </p:blipFill>
        <p:spPr>
          <a:xfrm>
            <a:off x="978225" y="801563"/>
            <a:ext cx="3405600" cy="3540300"/>
          </a:xfrm>
          <a:effectLst>
            <a:outerShdw blurRad="157163" algn="bl" rotWithShape="0">
              <a:schemeClr val="dk2">
                <a:alpha val="81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8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Tytuły gier – analiza popularnosci</a:t>
            </a:r>
            <a:endParaRPr dirty="0">
              <a:latin typeface="Aptos Display" panose="020B0004020202020204" pitchFamily="34" charset="0"/>
            </a:endParaRPr>
          </a:p>
        </p:txBody>
      </p:sp>
      <p:graphicFrame>
        <p:nvGraphicFramePr>
          <p:cNvPr id="420" name="Google Shape;420;p38"/>
          <p:cNvGraphicFramePr/>
          <p:nvPr>
            <p:extLst>
              <p:ext uri="{D42A27DB-BD31-4B8C-83A1-F6EECF244321}">
                <p14:modId xmlns:p14="http://schemas.microsoft.com/office/powerpoint/2010/main" val="1227615083"/>
              </p:ext>
            </p:extLst>
          </p:nvPr>
        </p:nvGraphicFramePr>
        <p:xfrm>
          <a:off x="2043545" y="1224643"/>
          <a:ext cx="5126181" cy="3512720"/>
        </p:xfrm>
        <a:graphic>
          <a:graphicData uri="http://schemas.openxmlformats.org/drawingml/2006/table">
            <a:tbl>
              <a:tblPr>
                <a:noFill/>
                <a:tableStyleId>{6D2A5F49-B88B-4775-A643-4D30B96DCE13}</a:tableStyleId>
              </a:tblPr>
              <a:tblGrid>
                <a:gridCol w="1378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561">
                  <a:extLst>
                    <a:ext uri="{9D8B030D-6E8A-4147-A177-3AD203B41FA5}">
                      <a16:colId xmlns:a16="http://schemas.microsoft.com/office/drawing/2014/main" val="2178975718"/>
                    </a:ext>
                  </a:extLst>
                </a:gridCol>
                <a:gridCol w="1403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900" b="1" dirty="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Gatunek</a:t>
                      </a:r>
                      <a:endParaRPr sz="1900" b="1" dirty="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900" b="1" dirty="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Ranking</a:t>
                      </a:r>
                      <a:endParaRPr sz="1900" b="1" dirty="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900" b="1" dirty="0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Liczba recenzji/rok</a:t>
                      </a:r>
                      <a:endParaRPr sz="1900" b="1" dirty="0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b="1" dirty="0" err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Vampire</a:t>
                      </a:r>
                      <a:r>
                        <a:rPr lang="pl-PL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pl-PL" b="1" dirty="0" err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Survivors</a:t>
                      </a:r>
                      <a:endParaRPr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Action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97,52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95263.500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b="1" dirty="0" err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Stardew</a:t>
                      </a:r>
                      <a:r>
                        <a:rPr lang="pl-PL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Valley</a:t>
                      </a:r>
                      <a:endParaRPr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Indie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97,32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69717.625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Hades</a:t>
                      </a:r>
                      <a:endParaRPr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Action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97,34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55766.000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People </a:t>
                      </a:r>
                      <a:r>
                        <a:rPr lang="pl-PL" b="1" dirty="0" err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Playground</a:t>
                      </a:r>
                      <a:endParaRPr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</a:t>
                      </a:r>
                      <a:r>
                        <a:rPr lang="pl-PL" sz="1200" dirty="0" err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imulation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97,54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35432.000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b="1" dirty="0" err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RimWorld</a:t>
                      </a:r>
                      <a:endParaRPr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 err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Simulation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96,8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26391.833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Half-Life: </a:t>
                      </a:r>
                      <a:r>
                        <a:rPr lang="pl-PL" b="1" dirty="0" err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Alyx</a:t>
                      </a:r>
                      <a:endParaRPr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Action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96,79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19890.250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ULTRAKILL</a:t>
                      </a:r>
                      <a:endParaRPr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Action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96,58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14388.250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Katana ZERO</a:t>
                      </a:r>
                      <a:endParaRPr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Indie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96,37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11173.200</a:t>
                      </a:r>
                      <a:endParaRPr sz="12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556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"/>
          <p:cNvSpPr txBox="1">
            <a:spLocks noGrp="1"/>
          </p:cNvSpPr>
          <p:nvPr>
            <p:ph type="title"/>
          </p:nvPr>
        </p:nvSpPr>
        <p:spPr>
          <a:xfrm>
            <a:off x="720000" y="495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Tytuły gier – analiza popularnosci</a:t>
            </a:r>
            <a:endParaRPr dirty="0">
              <a:latin typeface="Aptos Display" panose="020B00040202020202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48885E6-6F5C-AD11-CD1A-5A90516B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5936" y="1309587"/>
            <a:ext cx="8746831" cy="31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5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0"/>
          <p:cNvGrpSpPr/>
          <p:nvPr/>
        </p:nvGrpSpPr>
        <p:grpSpPr>
          <a:xfrm>
            <a:off x="2872225" y="539500"/>
            <a:ext cx="6606425" cy="3497650"/>
            <a:chOff x="2872225" y="539500"/>
            <a:chExt cx="6606425" cy="3497650"/>
          </a:xfrm>
        </p:grpSpPr>
        <p:cxnSp>
          <p:nvCxnSpPr>
            <p:cNvPr id="237" name="Google Shape;237;p30"/>
            <p:cNvCxnSpPr/>
            <p:nvPr/>
          </p:nvCxnSpPr>
          <p:spPr>
            <a:xfrm rot="10800000">
              <a:off x="4379550" y="4037150"/>
              <a:ext cx="50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</p:cxnSp>
        <p:sp>
          <p:nvSpPr>
            <p:cNvPr id="238" name="Google Shape;238;p30"/>
            <p:cNvSpPr/>
            <p:nvPr/>
          </p:nvSpPr>
          <p:spPr>
            <a:xfrm>
              <a:off x="2872225" y="539500"/>
              <a:ext cx="1763400" cy="1790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4787950" y="2571975"/>
            <a:ext cx="3642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Wnioski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 idx="2"/>
          </p:nvPr>
        </p:nvSpPr>
        <p:spPr>
          <a:xfrm>
            <a:off x="6003700" y="1550575"/>
            <a:ext cx="1211400" cy="9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04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713225" y="3659950"/>
            <a:ext cx="5715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" name="Symbol zastępczy obrazu 3">
            <a:extLst>
              <a:ext uri="{FF2B5EF4-FFF2-40B4-BE49-F238E27FC236}">
                <a16:creationId xmlns:a16="http://schemas.microsoft.com/office/drawing/2014/main" id="{71C2DEA8-EB91-CB0C-59BA-9B9C89F2EC0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834" r="183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6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>
            <a:spLocks noGrp="1"/>
          </p:cNvSpPr>
          <p:nvPr>
            <p:ph type="subTitle" idx="6"/>
          </p:nvPr>
        </p:nvSpPr>
        <p:spPr>
          <a:xfrm>
            <a:off x="1634225" y="3249195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Gry Evergreeny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Główne wnioski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28" name="Google Shape;328;p33"/>
          <p:cNvSpPr txBox="1">
            <a:spLocks noGrp="1"/>
          </p:cNvSpPr>
          <p:nvPr>
            <p:ph type="subTitle" idx="1"/>
          </p:nvPr>
        </p:nvSpPr>
        <p:spPr>
          <a:xfrm>
            <a:off x="1634224" y="1771993"/>
            <a:ext cx="2811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Czyli wybór pomiędzy grą niezależną a grą klasyczną  podyktowany preferencjami użytkownika. Dla platformy </a:t>
            </a:r>
            <a:r>
              <a:rPr lang="pl-PL" dirty="0" err="1">
                <a:latin typeface="Aptos Display" panose="020B0004020202020204" pitchFamily="34" charset="0"/>
              </a:rPr>
              <a:t>Steam</a:t>
            </a:r>
            <a:r>
              <a:rPr lang="pl-PL" dirty="0">
                <a:latin typeface="Aptos Display" panose="020B0004020202020204" pitchFamily="34" charset="0"/>
              </a:rPr>
              <a:t> ważne jest, aby zapewnić rozrywkę różnym  graczom.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29" name="Google Shape;329;p33"/>
          <p:cNvSpPr txBox="1">
            <a:spLocks noGrp="1"/>
          </p:cNvSpPr>
          <p:nvPr>
            <p:ph type="subTitle" idx="2"/>
          </p:nvPr>
        </p:nvSpPr>
        <p:spPr>
          <a:xfrm>
            <a:off x="5600476" y="1771993"/>
            <a:ext cx="2811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Gatunek, który cieszy się najlepszym wynikiem popularności (średnia pozytywnych ocen) to Adventure. Społeczność skupiona wokół może z większą chęcią promować platformę </a:t>
            </a:r>
            <a:r>
              <a:rPr lang="pl-PL" dirty="0" err="1">
                <a:latin typeface="Aptos Display" panose="020B0004020202020204" pitchFamily="34" charset="0"/>
              </a:rPr>
              <a:t>Steam</a:t>
            </a:r>
            <a:r>
              <a:rPr lang="pl-PL" dirty="0">
                <a:latin typeface="Aptos Display" panose="020B0004020202020204" pitchFamily="34" charset="0"/>
              </a:rPr>
              <a:t>.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30" name="Google Shape;330;p33"/>
          <p:cNvSpPr txBox="1">
            <a:spLocks noGrp="1"/>
          </p:cNvSpPr>
          <p:nvPr>
            <p:ph type="subTitle" idx="3"/>
          </p:nvPr>
        </p:nvSpPr>
        <p:spPr>
          <a:xfrm>
            <a:off x="1634224" y="3609170"/>
            <a:ext cx="2811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Im dłużej gra jest na rynku, tym ma większą liczbę recenzji. Warto  korzystać z jej popularności porównując do niej nowsze, podobne produkcje.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31" name="Google Shape;331;p33"/>
          <p:cNvSpPr txBox="1">
            <a:spLocks noGrp="1"/>
          </p:cNvSpPr>
          <p:nvPr>
            <p:ph type="subTitle" idx="4"/>
          </p:nvPr>
        </p:nvSpPr>
        <p:spPr>
          <a:xfrm>
            <a:off x="5600476" y="3609170"/>
            <a:ext cx="2811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Saga „Wiedźmin” od developera CD PROJECT osiąga niezmiennie wysokie noty w rankingach (80.24-95.16). Dobrze opowiedziana historia to klucz do sukcesu popularności.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32" name="Google Shape;332;p33"/>
          <p:cNvSpPr txBox="1">
            <a:spLocks noGrp="1"/>
          </p:cNvSpPr>
          <p:nvPr>
            <p:ph type="subTitle" idx="5"/>
          </p:nvPr>
        </p:nvSpPr>
        <p:spPr>
          <a:xfrm>
            <a:off x="1634225" y="1411993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Indie vs. Action 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33" name="Google Shape;333;p33"/>
          <p:cNvSpPr txBox="1">
            <a:spLocks noGrp="1"/>
          </p:cNvSpPr>
          <p:nvPr>
            <p:ph type="subTitle" idx="7"/>
          </p:nvPr>
        </p:nvSpPr>
        <p:spPr>
          <a:xfrm>
            <a:off x="5600450" y="1411993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Ranking popularności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34" name="Google Shape;334;p33"/>
          <p:cNvSpPr txBox="1">
            <a:spLocks noGrp="1"/>
          </p:cNvSpPr>
          <p:nvPr>
            <p:ph type="subTitle" idx="8"/>
          </p:nvPr>
        </p:nvSpPr>
        <p:spPr>
          <a:xfrm>
            <a:off x="5600450" y="3249195"/>
            <a:ext cx="281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Wiedźmin 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0950" y="1548604"/>
            <a:ext cx="822900" cy="82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 Display" panose="020B0004020202020204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4696050" y="1548604"/>
            <a:ext cx="822900" cy="82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 Display" panose="020B0004020202020204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720950" y="3389446"/>
            <a:ext cx="822900" cy="82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 Display" panose="020B0004020202020204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696050" y="3389446"/>
            <a:ext cx="822900" cy="82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 Display" panose="020B0004020202020204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4879049" y="1616960"/>
            <a:ext cx="593182" cy="623752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ptos Display" panose="020B0004020202020204" pitchFamily="34" charset="0"/>
            </a:endParaRPr>
          </a:p>
        </p:txBody>
      </p:sp>
      <p:grpSp>
        <p:nvGrpSpPr>
          <p:cNvPr id="347" name="Google Shape;347;p33"/>
          <p:cNvGrpSpPr/>
          <p:nvPr/>
        </p:nvGrpSpPr>
        <p:grpSpPr>
          <a:xfrm>
            <a:off x="911466" y="3579753"/>
            <a:ext cx="441867" cy="442286"/>
            <a:chOff x="2185372" y="1957799"/>
            <a:chExt cx="366664" cy="366981"/>
          </a:xfrm>
        </p:grpSpPr>
        <p:sp>
          <p:nvSpPr>
            <p:cNvPr id="348" name="Google Shape;348;p33"/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tos Display" panose="020B0004020202020204" pitchFamily="34" charset="0"/>
              </a:endParaRPr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tos Display" panose="020B0004020202020204" pitchFamily="34" charset="0"/>
              </a:endParaR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tos Display" panose="020B0004020202020204" pitchFamily="34" charset="0"/>
              </a:endParaRPr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tos Display" panose="020B0004020202020204" pitchFamily="34" charset="0"/>
              </a:endParaRPr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tos Display" panose="020B0004020202020204" pitchFamily="34" charset="0"/>
              </a:endParaRPr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tos Display" panose="020B0004020202020204" pitchFamily="34" charset="0"/>
              </a:endParaRPr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tos Display" panose="020B0004020202020204" pitchFamily="34" charset="0"/>
              </a:endParaRPr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tos Display" panose="020B0004020202020204" pitchFamily="34" charset="0"/>
              </a:endParaRPr>
            </a:p>
          </p:txBody>
        </p:sp>
      </p:grpSp>
      <p:grpSp>
        <p:nvGrpSpPr>
          <p:cNvPr id="3" name="Google Shape;9223;p60">
            <a:extLst>
              <a:ext uri="{FF2B5EF4-FFF2-40B4-BE49-F238E27FC236}">
                <a16:creationId xmlns:a16="http://schemas.microsoft.com/office/drawing/2014/main" id="{422F06A4-F4E5-BA58-4D29-D6C85964CA7B}"/>
              </a:ext>
            </a:extLst>
          </p:cNvPr>
          <p:cNvGrpSpPr/>
          <p:nvPr/>
        </p:nvGrpSpPr>
        <p:grpSpPr>
          <a:xfrm>
            <a:off x="796636" y="1747753"/>
            <a:ext cx="670747" cy="415010"/>
            <a:chOff x="7121669" y="1600289"/>
            <a:chExt cx="321362" cy="192556"/>
          </a:xfrm>
          <a:noFill/>
        </p:grpSpPr>
        <p:sp>
          <p:nvSpPr>
            <p:cNvPr id="4" name="Google Shape;9224;p60">
              <a:extLst>
                <a:ext uri="{FF2B5EF4-FFF2-40B4-BE49-F238E27FC236}">
                  <a16:creationId xmlns:a16="http://schemas.microsoft.com/office/drawing/2014/main" id="{49B72304-BD25-8238-332F-433985E6853A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Google Shape;9227;p60">
              <a:extLst>
                <a:ext uri="{FF2B5EF4-FFF2-40B4-BE49-F238E27FC236}">
                  <a16:creationId xmlns:a16="http://schemas.microsoft.com/office/drawing/2014/main" id="{66B8CA62-7442-B4D9-E4BB-69DA504B2CE9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oogle Shape;10703;p62">
            <a:extLst>
              <a:ext uri="{FF2B5EF4-FFF2-40B4-BE49-F238E27FC236}">
                <a16:creationId xmlns:a16="http://schemas.microsoft.com/office/drawing/2014/main" id="{A5EF1398-64B2-8F66-F1C7-7882DCF2D42F}"/>
              </a:ext>
            </a:extLst>
          </p:cNvPr>
          <p:cNvGrpSpPr/>
          <p:nvPr/>
        </p:nvGrpSpPr>
        <p:grpSpPr>
          <a:xfrm>
            <a:off x="4987269" y="3493980"/>
            <a:ext cx="240461" cy="605052"/>
            <a:chOff x="2347450" y="1954564"/>
            <a:chExt cx="113639" cy="373168"/>
          </a:xfrm>
          <a:noFill/>
        </p:grpSpPr>
        <p:sp>
          <p:nvSpPr>
            <p:cNvPr id="10" name="Google Shape;10704;p62">
              <a:extLst>
                <a:ext uri="{FF2B5EF4-FFF2-40B4-BE49-F238E27FC236}">
                  <a16:creationId xmlns:a16="http://schemas.microsoft.com/office/drawing/2014/main" id="{6D5FB8A0-1679-43F2-8AF0-890EA336CED2}"/>
                </a:ext>
              </a:extLst>
            </p:cNvPr>
            <p:cNvSpPr/>
            <p:nvPr/>
          </p:nvSpPr>
          <p:spPr>
            <a:xfrm>
              <a:off x="2347450" y="1954564"/>
              <a:ext cx="89022" cy="261819"/>
            </a:xfrm>
            <a:custGeom>
              <a:avLst/>
              <a:gdLst/>
              <a:ahLst/>
              <a:cxnLst/>
              <a:rect l="l" t="t" r="r" b="b"/>
              <a:pathLst>
                <a:path w="2799" h="8232" extrusionOk="0">
                  <a:moveTo>
                    <a:pt x="1799" y="0"/>
                  </a:moveTo>
                  <a:cubicBezTo>
                    <a:pt x="1610" y="0"/>
                    <a:pt x="1422" y="78"/>
                    <a:pt x="1286" y="231"/>
                  </a:cubicBezTo>
                  <a:lnTo>
                    <a:pt x="786" y="814"/>
                  </a:lnTo>
                  <a:cubicBezTo>
                    <a:pt x="274" y="1386"/>
                    <a:pt x="1" y="2124"/>
                    <a:pt x="1" y="2898"/>
                  </a:cubicBezTo>
                  <a:lnTo>
                    <a:pt x="1" y="4874"/>
                  </a:lnTo>
                  <a:cubicBezTo>
                    <a:pt x="1" y="5077"/>
                    <a:pt x="394" y="5124"/>
                    <a:pt x="394" y="5434"/>
                  </a:cubicBezTo>
                  <a:cubicBezTo>
                    <a:pt x="394" y="5636"/>
                    <a:pt x="239" y="5708"/>
                    <a:pt x="60" y="5934"/>
                  </a:cubicBezTo>
                  <a:cubicBezTo>
                    <a:pt x="24" y="5958"/>
                    <a:pt x="13" y="6005"/>
                    <a:pt x="13" y="6053"/>
                  </a:cubicBezTo>
                  <a:lnTo>
                    <a:pt x="13" y="7279"/>
                  </a:lnTo>
                  <a:cubicBezTo>
                    <a:pt x="13" y="7577"/>
                    <a:pt x="72" y="7863"/>
                    <a:pt x="191" y="8137"/>
                  </a:cubicBezTo>
                  <a:cubicBezTo>
                    <a:pt x="215" y="8196"/>
                    <a:pt x="274" y="8232"/>
                    <a:pt x="358" y="8232"/>
                  </a:cubicBezTo>
                  <a:cubicBezTo>
                    <a:pt x="477" y="8232"/>
                    <a:pt x="560" y="8101"/>
                    <a:pt x="513" y="7982"/>
                  </a:cubicBezTo>
                  <a:cubicBezTo>
                    <a:pt x="417" y="7756"/>
                    <a:pt x="394" y="7089"/>
                    <a:pt x="370" y="6113"/>
                  </a:cubicBezTo>
                  <a:cubicBezTo>
                    <a:pt x="489" y="5958"/>
                    <a:pt x="775" y="5815"/>
                    <a:pt x="775" y="5422"/>
                  </a:cubicBezTo>
                  <a:cubicBezTo>
                    <a:pt x="775" y="5005"/>
                    <a:pt x="441" y="4839"/>
                    <a:pt x="370" y="4779"/>
                  </a:cubicBezTo>
                  <a:lnTo>
                    <a:pt x="370" y="2874"/>
                  </a:lnTo>
                  <a:cubicBezTo>
                    <a:pt x="370" y="2195"/>
                    <a:pt x="620" y="1541"/>
                    <a:pt x="1072" y="1029"/>
                  </a:cubicBezTo>
                  <a:lnTo>
                    <a:pt x="1572" y="457"/>
                  </a:lnTo>
                  <a:cubicBezTo>
                    <a:pt x="1636" y="381"/>
                    <a:pt x="1727" y="343"/>
                    <a:pt x="1816" y="343"/>
                  </a:cubicBezTo>
                  <a:cubicBezTo>
                    <a:pt x="1908" y="343"/>
                    <a:pt x="2000" y="384"/>
                    <a:pt x="2060" y="469"/>
                  </a:cubicBezTo>
                  <a:lnTo>
                    <a:pt x="2477" y="969"/>
                  </a:lnTo>
                  <a:cubicBezTo>
                    <a:pt x="2512" y="1018"/>
                    <a:pt x="2567" y="1042"/>
                    <a:pt x="2623" y="1042"/>
                  </a:cubicBezTo>
                  <a:cubicBezTo>
                    <a:pt x="2663" y="1042"/>
                    <a:pt x="2704" y="1030"/>
                    <a:pt x="2739" y="1005"/>
                  </a:cubicBezTo>
                  <a:cubicBezTo>
                    <a:pt x="2799" y="933"/>
                    <a:pt x="2799" y="826"/>
                    <a:pt x="2739" y="755"/>
                  </a:cubicBezTo>
                  <a:lnTo>
                    <a:pt x="2322" y="243"/>
                  </a:lnTo>
                  <a:cubicBezTo>
                    <a:pt x="2184" y="81"/>
                    <a:pt x="1991" y="0"/>
                    <a:pt x="179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05;p62">
              <a:extLst>
                <a:ext uri="{FF2B5EF4-FFF2-40B4-BE49-F238E27FC236}">
                  <a16:creationId xmlns:a16="http://schemas.microsoft.com/office/drawing/2014/main" id="{5403C4E3-92DF-D2E6-F79E-2059CD90BAA1}"/>
                </a:ext>
              </a:extLst>
            </p:cNvPr>
            <p:cNvSpPr/>
            <p:nvPr/>
          </p:nvSpPr>
          <p:spPr>
            <a:xfrm>
              <a:off x="2362970" y="1994352"/>
              <a:ext cx="98118" cy="333380"/>
            </a:xfrm>
            <a:custGeom>
              <a:avLst/>
              <a:gdLst/>
              <a:ahLst/>
              <a:cxnLst/>
              <a:rect l="l" t="t" r="r" b="b"/>
              <a:pathLst>
                <a:path w="3085" h="10482" extrusionOk="0">
                  <a:moveTo>
                    <a:pt x="2488" y="0"/>
                  </a:moveTo>
                  <a:cubicBezTo>
                    <a:pt x="2461" y="0"/>
                    <a:pt x="2434" y="5"/>
                    <a:pt x="2406" y="16"/>
                  </a:cubicBezTo>
                  <a:cubicBezTo>
                    <a:pt x="2322" y="63"/>
                    <a:pt x="2287" y="171"/>
                    <a:pt x="2334" y="254"/>
                  </a:cubicBezTo>
                  <a:cubicBezTo>
                    <a:pt x="2703" y="1004"/>
                    <a:pt x="2620" y="1623"/>
                    <a:pt x="2632" y="1742"/>
                  </a:cubicBezTo>
                  <a:lnTo>
                    <a:pt x="2227" y="2159"/>
                  </a:lnTo>
                  <a:cubicBezTo>
                    <a:pt x="1965" y="2445"/>
                    <a:pt x="1989" y="2909"/>
                    <a:pt x="2287" y="3147"/>
                  </a:cubicBezTo>
                  <a:lnTo>
                    <a:pt x="2632" y="3433"/>
                  </a:lnTo>
                  <a:lnTo>
                    <a:pt x="2632" y="5957"/>
                  </a:lnTo>
                  <a:cubicBezTo>
                    <a:pt x="2632" y="6326"/>
                    <a:pt x="2513" y="6683"/>
                    <a:pt x="2287" y="6981"/>
                  </a:cubicBezTo>
                  <a:lnTo>
                    <a:pt x="1406" y="8172"/>
                  </a:lnTo>
                  <a:lnTo>
                    <a:pt x="1406" y="4171"/>
                  </a:lnTo>
                  <a:lnTo>
                    <a:pt x="2203" y="3588"/>
                  </a:lnTo>
                  <a:cubicBezTo>
                    <a:pt x="2275" y="3528"/>
                    <a:pt x="2287" y="3433"/>
                    <a:pt x="2251" y="3350"/>
                  </a:cubicBezTo>
                  <a:cubicBezTo>
                    <a:pt x="2215" y="3307"/>
                    <a:pt x="2162" y="3285"/>
                    <a:pt x="2108" y="3285"/>
                  </a:cubicBezTo>
                  <a:cubicBezTo>
                    <a:pt x="2071" y="3285"/>
                    <a:pt x="2034" y="3295"/>
                    <a:pt x="2001" y="3314"/>
                  </a:cubicBezTo>
                  <a:lnTo>
                    <a:pt x="1430" y="3742"/>
                  </a:lnTo>
                  <a:lnTo>
                    <a:pt x="1430" y="230"/>
                  </a:lnTo>
                  <a:cubicBezTo>
                    <a:pt x="1430" y="123"/>
                    <a:pt x="1358" y="51"/>
                    <a:pt x="1251" y="51"/>
                  </a:cubicBezTo>
                  <a:cubicBezTo>
                    <a:pt x="1144" y="51"/>
                    <a:pt x="1072" y="123"/>
                    <a:pt x="1072" y="230"/>
                  </a:cubicBezTo>
                  <a:lnTo>
                    <a:pt x="1072" y="1349"/>
                  </a:lnTo>
                  <a:lnTo>
                    <a:pt x="656" y="992"/>
                  </a:lnTo>
                  <a:cubicBezTo>
                    <a:pt x="622" y="964"/>
                    <a:pt x="579" y="949"/>
                    <a:pt x="537" y="949"/>
                  </a:cubicBezTo>
                  <a:cubicBezTo>
                    <a:pt x="490" y="949"/>
                    <a:pt x="443" y="967"/>
                    <a:pt x="406" y="1004"/>
                  </a:cubicBezTo>
                  <a:cubicBezTo>
                    <a:pt x="346" y="1075"/>
                    <a:pt x="346" y="1183"/>
                    <a:pt x="417" y="1254"/>
                  </a:cubicBezTo>
                  <a:cubicBezTo>
                    <a:pt x="906" y="1683"/>
                    <a:pt x="1037" y="1826"/>
                    <a:pt x="1060" y="1826"/>
                  </a:cubicBezTo>
                  <a:lnTo>
                    <a:pt x="1060" y="5135"/>
                  </a:lnTo>
                  <a:lnTo>
                    <a:pt x="703" y="4814"/>
                  </a:lnTo>
                  <a:cubicBezTo>
                    <a:pt x="663" y="4786"/>
                    <a:pt x="621" y="4771"/>
                    <a:pt x="578" y="4771"/>
                  </a:cubicBezTo>
                  <a:cubicBezTo>
                    <a:pt x="532" y="4771"/>
                    <a:pt x="485" y="4789"/>
                    <a:pt x="441" y="4826"/>
                  </a:cubicBezTo>
                  <a:cubicBezTo>
                    <a:pt x="382" y="4897"/>
                    <a:pt x="382" y="5004"/>
                    <a:pt x="465" y="5076"/>
                  </a:cubicBezTo>
                  <a:lnTo>
                    <a:pt x="1060" y="5636"/>
                  </a:lnTo>
                  <a:lnTo>
                    <a:pt x="1060" y="8267"/>
                  </a:lnTo>
                  <a:lnTo>
                    <a:pt x="358" y="7267"/>
                  </a:lnTo>
                  <a:cubicBezTo>
                    <a:pt x="319" y="7220"/>
                    <a:pt x="261" y="7189"/>
                    <a:pt x="205" y="7189"/>
                  </a:cubicBezTo>
                  <a:cubicBezTo>
                    <a:pt x="174" y="7189"/>
                    <a:pt x="145" y="7198"/>
                    <a:pt x="120" y="7219"/>
                  </a:cubicBezTo>
                  <a:cubicBezTo>
                    <a:pt x="48" y="7279"/>
                    <a:pt x="13" y="7386"/>
                    <a:pt x="72" y="7457"/>
                  </a:cubicBezTo>
                  <a:lnTo>
                    <a:pt x="1072" y="8850"/>
                  </a:lnTo>
                  <a:lnTo>
                    <a:pt x="1072" y="9231"/>
                  </a:lnTo>
                  <a:lnTo>
                    <a:pt x="322" y="8517"/>
                  </a:lnTo>
                  <a:cubicBezTo>
                    <a:pt x="288" y="8483"/>
                    <a:pt x="246" y="8468"/>
                    <a:pt x="203" y="8468"/>
                  </a:cubicBezTo>
                  <a:cubicBezTo>
                    <a:pt x="157" y="8468"/>
                    <a:pt x="110" y="8486"/>
                    <a:pt x="72" y="8517"/>
                  </a:cubicBezTo>
                  <a:cubicBezTo>
                    <a:pt x="1" y="8588"/>
                    <a:pt x="13" y="8695"/>
                    <a:pt x="72" y="8767"/>
                  </a:cubicBezTo>
                  <a:lnTo>
                    <a:pt x="1060" y="9719"/>
                  </a:lnTo>
                  <a:lnTo>
                    <a:pt x="1060" y="10303"/>
                  </a:lnTo>
                  <a:cubicBezTo>
                    <a:pt x="1060" y="10410"/>
                    <a:pt x="1132" y="10481"/>
                    <a:pt x="1239" y="10481"/>
                  </a:cubicBezTo>
                  <a:cubicBezTo>
                    <a:pt x="1334" y="10481"/>
                    <a:pt x="1418" y="10410"/>
                    <a:pt x="1418" y="10303"/>
                  </a:cubicBezTo>
                  <a:lnTo>
                    <a:pt x="1418" y="9719"/>
                  </a:lnTo>
                  <a:lnTo>
                    <a:pt x="2430" y="8695"/>
                  </a:lnTo>
                  <a:cubicBezTo>
                    <a:pt x="2501" y="8624"/>
                    <a:pt x="2501" y="8517"/>
                    <a:pt x="2430" y="8445"/>
                  </a:cubicBezTo>
                  <a:cubicBezTo>
                    <a:pt x="2388" y="8410"/>
                    <a:pt x="2343" y="8392"/>
                    <a:pt x="2299" y="8392"/>
                  </a:cubicBezTo>
                  <a:cubicBezTo>
                    <a:pt x="2254" y="8392"/>
                    <a:pt x="2209" y="8410"/>
                    <a:pt x="2168" y="8445"/>
                  </a:cubicBezTo>
                  <a:lnTo>
                    <a:pt x="1394" y="9219"/>
                  </a:lnTo>
                  <a:lnTo>
                    <a:pt x="1394" y="8767"/>
                  </a:lnTo>
                  <a:lnTo>
                    <a:pt x="2561" y="7183"/>
                  </a:lnTo>
                  <a:cubicBezTo>
                    <a:pt x="2823" y="6826"/>
                    <a:pt x="2965" y="6386"/>
                    <a:pt x="2965" y="5945"/>
                  </a:cubicBezTo>
                  <a:lnTo>
                    <a:pt x="2965" y="3338"/>
                  </a:lnTo>
                  <a:cubicBezTo>
                    <a:pt x="3001" y="3326"/>
                    <a:pt x="2977" y="3266"/>
                    <a:pt x="2930" y="3230"/>
                  </a:cubicBezTo>
                  <a:lnTo>
                    <a:pt x="2513" y="2897"/>
                  </a:lnTo>
                  <a:cubicBezTo>
                    <a:pt x="2370" y="2778"/>
                    <a:pt x="2346" y="2552"/>
                    <a:pt x="2489" y="2421"/>
                  </a:cubicBezTo>
                  <a:cubicBezTo>
                    <a:pt x="2918" y="1956"/>
                    <a:pt x="2989" y="1945"/>
                    <a:pt x="2989" y="1826"/>
                  </a:cubicBezTo>
                  <a:cubicBezTo>
                    <a:pt x="2977" y="1671"/>
                    <a:pt x="3084" y="944"/>
                    <a:pt x="2644" y="99"/>
                  </a:cubicBezTo>
                  <a:cubicBezTo>
                    <a:pt x="2610" y="32"/>
                    <a:pt x="2553" y="0"/>
                    <a:pt x="248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5"/>
          <p:cNvGrpSpPr/>
          <p:nvPr/>
        </p:nvGrpSpPr>
        <p:grpSpPr>
          <a:xfrm>
            <a:off x="-88675" y="335670"/>
            <a:ext cx="4893500" cy="2236080"/>
            <a:chOff x="-88675" y="335670"/>
            <a:chExt cx="4893500" cy="2236080"/>
          </a:xfrm>
        </p:grpSpPr>
        <p:sp>
          <p:nvSpPr>
            <p:cNvPr id="378" name="Google Shape;378;p35"/>
            <p:cNvSpPr/>
            <p:nvPr/>
          </p:nvSpPr>
          <p:spPr>
            <a:xfrm>
              <a:off x="3745825" y="335670"/>
              <a:ext cx="1059000" cy="188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cxnSp>
          <p:nvCxnSpPr>
            <p:cNvPr id="379" name="Google Shape;379;p35"/>
            <p:cNvCxnSpPr>
              <a:stCxn id="380" idx="1"/>
            </p:cNvCxnSpPr>
            <p:nvPr/>
          </p:nvCxnSpPr>
          <p:spPr>
            <a:xfrm rot="10800000">
              <a:off x="-88675" y="2571750"/>
              <a:ext cx="80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</p:cxnSp>
      </p:grpSp>
      <p:sp>
        <p:nvSpPr>
          <p:cNvPr id="381" name="Google Shape;381;p35"/>
          <p:cNvSpPr txBox="1">
            <a:spLocks noGrp="1"/>
          </p:cNvSpPr>
          <p:nvPr>
            <p:ph type="subTitle" idx="1"/>
          </p:nvPr>
        </p:nvSpPr>
        <p:spPr>
          <a:xfrm>
            <a:off x="4931894" y="2774080"/>
            <a:ext cx="34926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Gatunek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4931894" y="2137821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RPG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83" name="Google Shape;383;p35"/>
          <p:cNvSpPr txBox="1">
            <a:spLocks noGrp="1"/>
          </p:cNvSpPr>
          <p:nvPr>
            <p:ph type="title" idx="2"/>
          </p:nvPr>
        </p:nvSpPr>
        <p:spPr>
          <a:xfrm>
            <a:off x="4931894" y="791010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89.321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84" name="Google Shape;384;p35"/>
          <p:cNvSpPr txBox="1">
            <a:spLocks noGrp="1"/>
          </p:cNvSpPr>
          <p:nvPr>
            <p:ph type="subTitle" idx="3"/>
          </p:nvPr>
        </p:nvSpPr>
        <p:spPr>
          <a:xfrm>
            <a:off x="4931894" y="1427563"/>
            <a:ext cx="34926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Liczba recenzji/rok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85" name="Google Shape;385;p35"/>
          <p:cNvSpPr txBox="1">
            <a:spLocks noGrp="1"/>
          </p:cNvSpPr>
          <p:nvPr>
            <p:ph type="title" idx="4"/>
          </p:nvPr>
        </p:nvSpPr>
        <p:spPr>
          <a:xfrm>
            <a:off x="4931894" y="3410346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95.16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86" name="Google Shape;386;p35"/>
          <p:cNvSpPr txBox="1">
            <a:spLocks noGrp="1"/>
          </p:cNvSpPr>
          <p:nvPr>
            <p:ph type="subTitle" idx="5"/>
          </p:nvPr>
        </p:nvSpPr>
        <p:spPr>
          <a:xfrm>
            <a:off x="4931894" y="4046605"/>
            <a:ext cx="34926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Ranking</a:t>
            </a:r>
            <a:endParaRPr dirty="0">
              <a:latin typeface="Aptos Display" panose="020B0004020202020204" pitchFamily="34" charset="0"/>
            </a:endParaRPr>
          </a:p>
        </p:txBody>
      </p:sp>
      <p:pic>
        <p:nvPicPr>
          <p:cNvPr id="380" name="Google Shape;380;p35"/>
          <p:cNvPicPr preferRelativeResize="0">
            <a:picLocks noGrp="1"/>
          </p:cNvPicPr>
          <p:nvPr>
            <p:ph type="pic" idx="6"/>
          </p:nvPr>
        </p:nvPicPr>
        <p:blipFill>
          <a:blip r:embed="rId3"/>
          <a:srcRect l="21875" r="21875"/>
          <a:stretch/>
        </p:blipFill>
        <p:spPr>
          <a:xfrm>
            <a:off x="713225" y="683250"/>
            <a:ext cx="3776999" cy="3777000"/>
          </a:xfrm>
          <a:prstGeom prst="rect">
            <a:avLst/>
          </a:prstGeom>
        </p:spPr>
      </p:pic>
      <p:sp>
        <p:nvSpPr>
          <p:cNvPr id="387" name="Google Shape;387;p35"/>
          <p:cNvSpPr/>
          <p:nvPr/>
        </p:nvSpPr>
        <p:spPr>
          <a:xfrm>
            <a:off x="479800" y="4046599"/>
            <a:ext cx="2589300" cy="73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00;p45">
            <a:extLst>
              <a:ext uri="{FF2B5EF4-FFF2-40B4-BE49-F238E27FC236}">
                <a16:creationId xmlns:a16="http://schemas.microsoft.com/office/drawing/2014/main" id="{5BEF2C2D-EA8F-5B26-BBB1-CCE33F5996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7554" y="1006075"/>
            <a:ext cx="4628859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latin typeface="Aptos Display" panose="020B0004020202020204" pitchFamily="34" charset="0"/>
              </a:rPr>
              <a:t>Dziękujemy!</a:t>
            </a:r>
            <a:endParaRPr sz="6600" dirty="0">
              <a:latin typeface="Aptos Display" panose="020B0004020202020204" pitchFamily="34" charset="0"/>
            </a:endParaRPr>
          </a:p>
        </p:txBody>
      </p:sp>
      <p:sp>
        <p:nvSpPr>
          <p:cNvPr id="12" name="Google Shape;601;p45">
            <a:extLst>
              <a:ext uri="{FF2B5EF4-FFF2-40B4-BE49-F238E27FC236}">
                <a16:creationId xmlns:a16="http://schemas.microsoft.com/office/drawing/2014/main" id="{D50679DF-162D-EF0F-64C7-C191999301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7520" y="2341396"/>
            <a:ext cx="4181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b="1" dirty="0">
                <a:solidFill>
                  <a:schemeClr val="dk2"/>
                </a:solidFill>
                <a:latin typeface="Aptos Display" panose="020B0004020202020204" pitchFamily="34" charset="0"/>
              </a:rPr>
              <a:t>Dodatkowe pytania kieruj na: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dirty="0" err="1">
                <a:latin typeface="Aptos Display" panose="020B0004020202020204" pitchFamily="34" charset="0"/>
              </a:rPr>
              <a:t>datageeks</a:t>
            </a:r>
            <a:r>
              <a:rPr lang="en" sz="1400" dirty="0">
                <a:latin typeface="Aptos Display" panose="020B0004020202020204" pitchFamily="34" charset="0"/>
              </a:rPr>
              <a:t>@</a:t>
            </a:r>
            <a:r>
              <a:rPr lang="pl-PL" sz="1400" dirty="0" err="1">
                <a:latin typeface="Aptos Display" panose="020B0004020202020204" pitchFamily="34" charset="0"/>
              </a:rPr>
              <a:t>gmail</a:t>
            </a:r>
            <a:r>
              <a:rPr lang="en" sz="1400" dirty="0">
                <a:latin typeface="Aptos Display" panose="020B0004020202020204" pitchFamily="34" charset="0"/>
              </a:rPr>
              <a:t>.com</a:t>
            </a:r>
            <a:endParaRPr sz="1400" dirty="0">
              <a:latin typeface="Aptos Display" panose="020B00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ptos Display" panose="020B0004020202020204" pitchFamily="34" charset="0"/>
              </a:rPr>
              <a:t>+</a:t>
            </a:r>
            <a:r>
              <a:rPr lang="pl-PL" sz="1400" dirty="0">
                <a:latin typeface="Aptos Display" panose="020B0004020202020204" pitchFamily="34" charset="0"/>
              </a:rPr>
              <a:t>48</a:t>
            </a:r>
            <a:r>
              <a:rPr lang="en" sz="1400" dirty="0">
                <a:latin typeface="Aptos Display" panose="020B0004020202020204" pitchFamily="34" charset="0"/>
              </a:rPr>
              <a:t> </a:t>
            </a:r>
            <a:r>
              <a:rPr lang="pl-PL" sz="1400" dirty="0">
                <a:latin typeface="Aptos Display" panose="020B0004020202020204" pitchFamily="34" charset="0"/>
              </a:rPr>
              <a:t>456 789 123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dirty="0" err="1">
                <a:latin typeface="Aptos Display" panose="020B0004020202020204" pitchFamily="34" charset="0"/>
              </a:rPr>
              <a:t>datageeks</a:t>
            </a:r>
            <a:r>
              <a:rPr lang="en" sz="1400" dirty="0">
                <a:latin typeface="Aptos Display" panose="020B0004020202020204" pitchFamily="34" charset="0"/>
              </a:rPr>
              <a:t>.com</a:t>
            </a:r>
            <a:endParaRPr sz="1400" dirty="0">
              <a:latin typeface="Aptos Display" panose="020B0004020202020204" pitchFamily="34" charset="0"/>
            </a:endParaRPr>
          </a:p>
        </p:txBody>
      </p:sp>
      <p:grpSp>
        <p:nvGrpSpPr>
          <p:cNvPr id="13" name="Google Shape;605;p45">
            <a:extLst>
              <a:ext uri="{FF2B5EF4-FFF2-40B4-BE49-F238E27FC236}">
                <a16:creationId xmlns:a16="http://schemas.microsoft.com/office/drawing/2014/main" id="{9088BAC6-51A9-2258-1512-1304A7EC388F}"/>
              </a:ext>
            </a:extLst>
          </p:cNvPr>
          <p:cNvGrpSpPr/>
          <p:nvPr/>
        </p:nvGrpSpPr>
        <p:grpSpPr>
          <a:xfrm>
            <a:off x="5195882" y="3786011"/>
            <a:ext cx="276012" cy="275991"/>
            <a:chOff x="3368074" y="3882537"/>
            <a:chExt cx="215298" cy="215298"/>
          </a:xfrm>
        </p:grpSpPr>
        <p:sp>
          <p:nvSpPr>
            <p:cNvPr id="14" name="Google Shape;606;p45">
              <a:extLst>
                <a:ext uri="{FF2B5EF4-FFF2-40B4-BE49-F238E27FC236}">
                  <a16:creationId xmlns:a16="http://schemas.microsoft.com/office/drawing/2014/main" id="{A9527C54-720A-326A-A48F-9C904C0EC0FF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7;p45">
              <a:extLst>
                <a:ext uri="{FF2B5EF4-FFF2-40B4-BE49-F238E27FC236}">
                  <a16:creationId xmlns:a16="http://schemas.microsoft.com/office/drawing/2014/main" id="{7C6B6861-4D3E-814B-4718-3039538A68DB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8;p45">
              <a:extLst>
                <a:ext uri="{FF2B5EF4-FFF2-40B4-BE49-F238E27FC236}">
                  <a16:creationId xmlns:a16="http://schemas.microsoft.com/office/drawing/2014/main" id="{5B32CDA1-B086-450D-98C0-10B02EBF59FE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09;p45">
            <a:extLst>
              <a:ext uri="{FF2B5EF4-FFF2-40B4-BE49-F238E27FC236}">
                <a16:creationId xmlns:a16="http://schemas.microsoft.com/office/drawing/2014/main" id="{F7F21051-349B-370F-4E85-418807388996}"/>
              </a:ext>
            </a:extLst>
          </p:cNvPr>
          <p:cNvGrpSpPr/>
          <p:nvPr/>
        </p:nvGrpSpPr>
        <p:grpSpPr>
          <a:xfrm>
            <a:off x="6203186" y="3804719"/>
            <a:ext cx="250828" cy="238574"/>
            <a:chOff x="3824739" y="3890112"/>
            <a:chExt cx="208105" cy="186110"/>
          </a:xfrm>
        </p:grpSpPr>
        <p:sp>
          <p:nvSpPr>
            <p:cNvPr id="18" name="Google Shape;610;p45">
              <a:extLst>
                <a:ext uri="{FF2B5EF4-FFF2-40B4-BE49-F238E27FC236}">
                  <a16:creationId xmlns:a16="http://schemas.microsoft.com/office/drawing/2014/main" id="{B5B852F3-9621-1702-1F2C-85D8D3BE40E6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1;p45">
              <a:extLst>
                <a:ext uri="{FF2B5EF4-FFF2-40B4-BE49-F238E27FC236}">
                  <a16:creationId xmlns:a16="http://schemas.microsoft.com/office/drawing/2014/main" id="{DCF3C66C-835C-0DBB-2A16-0687D3BC2FEE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2;p45">
              <a:extLst>
                <a:ext uri="{FF2B5EF4-FFF2-40B4-BE49-F238E27FC236}">
                  <a16:creationId xmlns:a16="http://schemas.microsoft.com/office/drawing/2014/main" id="{140E64A1-4180-FE84-50B3-1155EC23112E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614;p45">
            <a:extLst>
              <a:ext uri="{FF2B5EF4-FFF2-40B4-BE49-F238E27FC236}">
                <a16:creationId xmlns:a16="http://schemas.microsoft.com/office/drawing/2014/main" id="{34AEF8FF-1951-F5FD-A49D-D2A669545C6A}"/>
              </a:ext>
            </a:extLst>
          </p:cNvPr>
          <p:cNvGrpSpPr/>
          <p:nvPr/>
        </p:nvGrpSpPr>
        <p:grpSpPr>
          <a:xfrm>
            <a:off x="7008746" y="3814180"/>
            <a:ext cx="274061" cy="222037"/>
            <a:chOff x="5590763" y="3890208"/>
            <a:chExt cx="262661" cy="200052"/>
          </a:xfrm>
        </p:grpSpPr>
        <p:sp>
          <p:nvSpPr>
            <p:cNvPr id="22" name="Google Shape;615;p45">
              <a:extLst>
                <a:ext uri="{FF2B5EF4-FFF2-40B4-BE49-F238E27FC236}">
                  <a16:creationId xmlns:a16="http://schemas.microsoft.com/office/drawing/2014/main" id="{73E1F67C-452B-1FE4-EF53-EF195AD72DF7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6;p45">
              <a:extLst>
                <a:ext uri="{FF2B5EF4-FFF2-40B4-BE49-F238E27FC236}">
                  <a16:creationId xmlns:a16="http://schemas.microsoft.com/office/drawing/2014/main" id="{69BB197A-FF35-CD8F-783E-0CE998A43A84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593;p45">
            <a:extLst>
              <a:ext uri="{FF2B5EF4-FFF2-40B4-BE49-F238E27FC236}">
                <a16:creationId xmlns:a16="http://schemas.microsoft.com/office/drawing/2014/main" id="{C874CAE7-267B-080D-8AE9-93C43038D48D}"/>
              </a:ext>
            </a:extLst>
          </p:cNvPr>
          <p:cNvGrpSpPr/>
          <p:nvPr/>
        </p:nvGrpSpPr>
        <p:grpSpPr>
          <a:xfrm>
            <a:off x="419425" y="608175"/>
            <a:ext cx="8831991" cy="4028025"/>
            <a:chOff x="419425" y="608175"/>
            <a:chExt cx="8831991" cy="4028025"/>
          </a:xfrm>
        </p:grpSpPr>
        <p:sp>
          <p:nvSpPr>
            <p:cNvPr id="26" name="Google Shape;594;p45">
              <a:extLst>
                <a:ext uri="{FF2B5EF4-FFF2-40B4-BE49-F238E27FC236}">
                  <a16:creationId xmlns:a16="http://schemas.microsoft.com/office/drawing/2014/main" id="{0226F5F7-94C8-C308-934F-F340D5686FB6}"/>
                </a:ext>
              </a:extLst>
            </p:cNvPr>
            <p:cNvSpPr/>
            <p:nvPr/>
          </p:nvSpPr>
          <p:spPr>
            <a:xfrm>
              <a:off x="2246275" y="608175"/>
              <a:ext cx="1923300" cy="1748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7" name="Google Shape;595;p45">
              <a:extLst>
                <a:ext uri="{FF2B5EF4-FFF2-40B4-BE49-F238E27FC236}">
                  <a16:creationId xmlns:a16="http://schemas.microsoft.com/office/drawing/2014/main" id="{5B0F9511-1AFF-DDE6-4E9C-005C243BF4ED}"/>
                </a:ext>
              </a:extLst>
            </p:cNvPr>
            <p:cNvSpPr/>
            <p:nvPr/>
          </p:nvSpPr>
          <p:spPr>
            <a:xfrm>
              <a:off x="419425" y="2243550"/>
              <a:ext cx="1289400" cy="1290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grpSp>
          <p:nvGrpSpPr>
            <p:cNvPr id="28" name="Google Shape;596;p45">
              <a:extLst>
                <a:ext uri="{FF2B5EF4-FFF2-40B4-BE49-F238E27FC236}">
                  <a16:creationId xmlns:a16="http://schemas.microsoft.com/office/drawing/2014/main" id="{CDC3FC10-84B1-20B0-1259-35E38A69EFA7}"/>
                </a:ext>
              </a:extLst>
            </p:cNvPr>
            <p:cNvGrpSpPr/>
            <p:nvPr/>
          </p:nvGrpSpPr>
          <p:grpSpPr>
            <a:xfrm>
              <a:off x="2336376" y="4194900"/>
              <a:ext cx="6915040" cy="441300"/>
              <a:chOff x="2336376" y="4194900"/>
              <a:chExt cx="6915040" cy="441300"/>
            </a:xfrm>
          </p:grpSpPr>
          <p:cxnSp>
            <p:nvCxnSpPr>
              <p:cNvPr id="29" name="Google Shape;597;p45">
                <a:extLst>
                  <a:ext uri="{FF2B5EF4-FFF2-40B4-BE49-F238E27FC236}">
                    <a16:creationId xmlns:a16="http://schemas.microsoft.com/office/drawing/2014/main" id="{428969C2-3A0F-00EC-0217-BB3180DA99DC}"/>
                  </a:ext>
                </a:extLst>
              </p:cNvPr>
              <p:cNvCxnSpPr/>
              <p:nvPr/>
            </p:nvCxnSpPr>
            <p:spPr>
              <a:xfrm rot="10800000">
                <a:off x="2339416" y="4632350"/>
                <a:ext cx="691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2"/>
                </a:outerShdw>
              </a:effectLst>
            </p:spPr>
          </p:cxnSp>
          <p:cxnSp>
            <p:nvCxnSpPr>
              <p:cNvPr id="30" name="Google Shape;598;p45">
                <a:extLst>
                  <a:ext uri="{FF2B5EF4-FFF2-40B4-BE49-F238E27FC236}">
                    <a16:creationId xmlns:a16="http://schemas.microsoft.com/office/drawing/2014/main" id="{93DDE5BB-5204-1E5D-548F-6A72CDBA9039}"/>
                  </a:ext>
                </a:extLst>
              </p:cNvPr>
              <p:cNvCxnSpPr/>
              <p:nvPr/>
            </p:nvCxnSpPr>
            <p:spPr>
              <a:xfrm rot="10800000">
                <a:off x="2336376" y="4194900"/>
                <a:ext cx="0" cy="44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2"/>
                </a:outerShdw>
              </a:effectLst>
            </p:spPr>
          </p:cxnSp>
        </p:grpSp>
      </p:grpSp>
      <p:pic>
        <p:nvPicPr>
          <p:cNvPr id="24" name="Google Shape;599;p45">
            <a:extLst>
              <a:ext uri="{FF2B5EF4-FFF2-40B4-BE49-F238E27FC236}">
                <a16:creationId xmlns:a16="http://schemas.microsoft.com/office/drawing/2014/main" id="{924FBF6D-1970-D70A-6104-6DB56967559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21977" b="21971"/>
          <a:stretch/>
        </p:blipFill>
        <p:spPr>
          <a:xfrm>
            <a:off x="713225" y="948600"/>
            <a:ext cx="3246301" cy="324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90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9"/>
          <p:cNvGrpSpPr/>
          <p:nvPr/>
        </p:nvGrpSpPr>
        <p:grpSpPr>
          <a:xfrm>
            <a:off x="5106775" y="-334700"/>
            <a:ext cx="3417000" cy="4938700"/>
            <a:chOff x="5106775" y="-334700"/>
            <a:chExt cx="3417000" cy="4938700"/>
          </a:xfrm>
        </p:grpSpPr>
        <p:sp>
          <p:nvSpPr>
            <p:cNvPr id="227" name="Google Shape;227;p29"/>
            <p:cNvSpPr/>
            <p:nvPr/>
          </p:nvSpPr>
          <p:spPr>
            <a:xfrm>
              <a:off x="5106775" y="-334700"/>
              <a:ext cx="1923300" cy="1748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7234375" y="2323400"/>
              <a:ext cx="1289400" cy="2280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dirty="0">
                <a:latin typeface="Aptos Display" panose="020B0004020202020204" pitchFamily="34" charset="0"/>
              </a:rPr>
              <a:t>Cel projektu</a:t>
            </a:r>
            <a:endParaRPr sz="3600" dirty="0">
              <a:latin typeface="Aptos Display" panose="020B0004020202020204" pitchFamily="34" charset="0"/>
            </a:endParaRPr>
          </a:p>
        </p:txBody>
      </p:sp>
      <p:sp>
        <p:nvSpPr>
          <p:cNvPr id="230" name="Google Shape;230;p29"/>
          <p:cNvSpPr txBox="1">
            <a:spLocks noGrp="1"/>
          </p:cNvSpPr>
          <p:nvPr>
            <p:ph type="subTitle" idx="1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pl-PL" sz="1600" dirty="0">
                <a:latin typeface="Aptos Display" panose="020B0004020202020204" pitchFamily="34" charset="0"/>
              </a:rPr>
              <a:t>wybór najbardziej popularnych gier wideo dostępnych na platformie </a:t>
            </a:r>
            <a:r>
              <a:rPr lang="pl-PL" sz="1600" dirty="0" err="1">
                <a:latin typeface="Aptos Display" panose="020B0004020202020204" pitchFamily="34" charset="0"/>
              </a:rPr>
              <a:t>Steam</a:t>
            </a:r>
            <a:r>
              <a:rPr lang="pl-PL" sz="1600" dirty="0">
                <a:latin typeface="Aptos Display" panose="020B0004020202020204" pitchFamily="34" charset="0"/>
              </a:rPr>
              <a:t> 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pl-PL" sz="1600" dirty="0">
                <a:latin typeface="Aptos Display" panose="020B0004020202020204" pitchFamily="34" charset="0"/>
              </a:rPr>
              <a:t>interesariusz: właściciel platformy, który potrzebuje wyników badań na temat popularności poszczególnych gatunków gier wideo.</a:t>
            </a:r>
          </a:p>
        </p:txBody>
      </p:sp>
      <p:pic>
        <p:nvPicPr>
          <p:cNvPr id="231" name="Google Shape;231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144" r="23144"/>
          <a:stretch/>
        </p:blipFill>
        <p:spPr>
          <a:xfrm>
            <a:off x="5446750" y="845138"/>
            <a:ext cx="2787000" cy="34532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Źródło danych</a:t>
            </a:r>
            <a:endParaRPr dirty="0">
              <a:latin typeface="Aptos Display" panose="020B0004020202020204" pitchFamily="34" charset="0"/>
            </a:endParaRPr>
          </a:p>
        </p:txBody>
      </p:sp>
      <p:graphicFrame>
        <p:nvGraphicFramePr>
          <p:cNvPr id="201" name="Google Shape;201;p27"/>
          <p:cNvGraphicFramePr/>
          <p:nvPr>
            <p:extLst>
              <p:ext uri="{D42A27DB-BD31-4B8C-83A1-F6EECF244321}">
                <p14:modId xmlns:p14="http://schemas.microsoft.com/office/powerpoint/2010/main" val="2633009159"/>
              </p:ext>
            </p:extLst>
          </p:nvPr>
        </p:nvGraphicFramePr>
        <p:xfrm>
          <a:off x="720000" y="1614825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{2C45A858-699C-4088-9DE1-849EF55AC9E3}</a:tableStyleId>
              </a:tblPr>
              <a:tblGrid>
                <a:gridCol w="2276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7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u="sng" dirty="0">
                          <a:solidFill>
                            <a:schemeClr val="hlink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Narzędzia</a:t>
                      </a:r>
                      <a:endParaRPr sz="1200" b="1" u="sng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Analiza danych w </a:t>
                      </a:r>
                      <a:r>
                        <a:rPr lang="pl-PL" sz="1200" dirty="0" err="1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Python</a:t>
                      </a:r>
                      <a:endParaRPr sz="1200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u="sng" dirty="0">
                          <a:solidFill>
                            <a:schemeClr val="hlink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Biblioteki</a:t>
                      </a:r>
                      <a:endParaRPr sz="1200" b="1" u="sng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-PL" sz="1200" dirty="0" err="1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Pandas</a:t>
                      </a:r>
                      <a:r>
                        <a:rPr lang="pl-PL" sz="1200" dirty="0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, </a:t>
                      </a:r>
                      <a:r>
                        <a:rPr lang="pl-PL" sz="1200" dirty="0" err="1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NumPy</a:t>
                      </a:r>
                      <a:r>
                        <a:rPr lang="pl-PL" sz="1200" dirty="0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, </a:t>
                      </a:r>
                      <a:r>
                        <a:rPr lang="pl-PL" sz="1200" dirty="0" err="1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Requests</a:t>
                      </a:r>
                      <a:r>
                        <a:rPr lang="pl-PL" sz="1200" dirty="0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, </a:t>
                      </a:r>
                      <a:r>
                        <a:rPr lang="pl-PL" sz="1200" dirty="0" err="1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Matplotlib</a:t>
                      </a:r>
                      <a:r>
                        <a:rPr lang="pl-PL" sz="1200" dirty="0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, </a:t>
                      </a:r>
                      <a:r>
                        <a:rPr lang="pl-PL" sz="1200" dirty="0" err="1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Seaborn</a:t>
                      </a:r>
                      <a:r>
                        <a:rPr lang="pl-PL" sz="1200" dirty="0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, </a:t>
                      </a:r>
                      <a:r>
                        <a:rPr lang="pl-PL" sz="1200" dirty="0" err="1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Scikit-learn</a:t>
                      </a:r>
                      <a:endParaRPr sz="1200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u="sng" dirty="0">
                          <a:solidFill>
                            <a:schemeClr val="hlink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IDE</a:t>
                      </a:r>
                      <a:endParaRPr sz="1200" b="1" u="sng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-PL" sz="1200" dirty="0" err="1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Jupyter</a:t>
                      </a:r>
                      <a:r>
                        <a:rPr lang="pl-PL" sz="1200" dirty="0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/VSC</a:t>
                      </a:r>
                      <a:endParaRPr sz="1200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u="sng" dirty="0">
                          <a:solidFill>
                            <a:schemeClr val="hlink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Metodyki zwinne</a:t>
                      </a:r>
                      <a:endParaRPr sz="1200" b="1" u="sng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-PL" sz="1200" dirty="0" err="1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Jira</a:t>
                      </a:r>
                      <a:endParaRPr sz="1200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u="sng" dirty="0">
                          <a:solidFill>
                            <a:schemeClr val="hlink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Wersjonowanie danych</a:t>
                      </a:r>
                      <a:endParaRPr sz="1200" b="1" u="sng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GitHub</a:t>
                      </a:r>
                      <a:endParaRPr sz="1200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dirty="0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Dane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 </a:t>
                      </a:r>
                      <a:endParaRPr sz="1200" b="1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latin typeface="Aptos Display" panose="020B0004020202020204" pitchFamily="34" charset="0"/>
                          <a:ea typeface="Abel"/>
                          <a:cs typeface="Abel"/>
                          <a:sym typeface="Abel"/>
                        </a:rPr>
                        <a:t>https://www.kaggle.com/datasets/whigmalwhim/steam-releases</a:t>
                      </a:r>
                      <a:endParaRPr sz="1200" dirty="0">
                        <a:solidFill>
                          <a:schemeClr val="dk1"/>
                        </a:solidFill>
                        <a:latin typeface="Aptos Display" panose="020B0004020202020204" pitchFamily="34" charset="0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3" name="Google Shape;203;p27"/>
          <p:cNvSpPr txBox="1"/>
          <p:nvPr/>
        </p:nvSpPr>
        <p:spPr>
          <a:xfrm>
            <a:off x="6628080" y="4133675"/>
            <a:ext cx="180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Więcej informacji</a:t>
            </a:r>
            <a:r>
              <a:rPr lang="en" sz="10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:</a:t>
            </a:r>
            <a:br>
              <a:rPr lang="en" sz="10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pl-PL" sz="1000" b="1" u="sng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3" invalidUrl="https:///"/>
              </a:rPr>
              <a:t>STEAM</a:t>
            </a:r>
            <a:r>
              <a:rPr lang="en" sz="10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| </a:t>
            </a:r>
            <a:r>
              <a:rPr lang="pl-PL" sz="1000" b="1" u="sng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4"/>
              </a:rPr>
              <a:t>KAGGLE</a:t>
            </a:r>
            <a:r>
              <a:rPr lang="en" sz="10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000" b="1" u="sng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36"/>
          <p:cNvGrpSpPr/>
          <p:nvPr/>
        </p:nvGrpSpPr>
        <p:grpSpPr>
          <a:xfrm>
            <a:off x="836250" y="-415572"/>
            <a:ext cx="9376600" cy="3766322"/>
            <a:chOff x="836250" y="-415572"/>
            <a:chExt cx="9376600" cy="3766322"/>
          </a:xfrm>
        </p:grpSpPr>
        <p:sp>
          <p:nvSpPr>
            <p:cNvPr id="393" name="Google Shape;393;p36"/>
            <p:cNvSpPr/>
            <p:nvPr/>
          </p:nvSpPr>
          <p:spPr>
            <a:xfrm>
              <a:off x="7623550" y="2617849"/>
              <a:ext cx="2589300" cy="732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grpSp>
          <p:nvGrpSpPr>
            <p:cNvPr id="394" name="Google Shape;394;p36"/>
            <p:cNvGrpSpPr/>
            <p:nvPr/>
          </p:nvGrpSpPr>
          <p:grpSpPr>
            <a:xfrm>
              <a:off x="836250" y="-415572"/>
              <a:ext cx="1144200" cy="1672200"/>
              <a:chOff x="836250" y="-415572"/>
              <a:chExt cx="1144200" cy="1672200"/>
            </a:xfrm>
          </p:grpSpPr>
          <p:cxnSp>
            <p:nvCxnSpPr>
              <p:cNvPr id="395" name="Google Shape;395;p36"/>
              <p:cNvCxnSpPr/>
              <p:nvPr/>
            </p:nvCxnSpPr>
            <p:spPr>
              <a:xfrm>
                <a:off x="840722" y="-415572"/>
                <a:ext cx="0" cy="167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2"/>
                </a:outerShdw>
              </a:effectLst>
            </p:spPr>
          </p:cxnSp>
          <p:cxnSp>
            <p:nvCxnSpPr>
              <p:cNvPr id="396" name="Google Shape;396;p36"/>
              <p:cNvCxnSpPr>
                <a:stCxn id="397" idx="1"/>
              </p:cNvCxnSpPr>
              <p:nvPr/>
            </p:nvCxnSpPr>
            <p:spPr>
              <a:xfrm rot="10800000">
                <a:off x="836250" y="1252525"/>
                <a:ext cx="1144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2"/>
                </a:outerShdw>
              </a:effectLst>
            </p:spPr>
          </p:cxnSp>
        </p:grpSp>
      </p:grpSp>
      <p:sp>
        <p:nvSpPr>
          <p:cNvPr id="397" name="Google Shape;397;p36"/>
          <p:cNvSpPr txBox="1">
            <a:spLocks noGrp="1"/>
          </p:cNvSpPr>
          <p:nvPr>
            <p:ph type="title"/>
          </p:nvPr>
        </p:nvSpPr>
        <p:spPr>
          <a:xfrm>
            <a:off x="1980450" y="642325"/>
            <a:ext cx="5183100" cy="12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67 571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1980450" y="1920775"/>
            <a:ext cx="51831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Liczba przeanalizowanych gier</a:t>
            </a:r>
            <a:endParaRPr dirty="0">
              <a:latin typeface="Aptos Display" panose="020B0004020202020204" pitchFamily="34" charset="0"/>
            </a:endParaRPr>
          </a:p>
        </p:txBody>
      </p:sp>
      <p:pic>
        <p:nvPicPr>
          <p:cNvPr id="399" name="Google Shape;399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253" b="29257"/>
          <a:stretch/>
        </p:blipFill>
        <p:spPr>
          <a:xfrm>
            <a:off x="-232825" y="3004675"/>
            <a:ext cx="9556800" cy="22223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Analiza popularnosci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 idx="2"/>
          </p:nvPr>
        </p:nvSpPr>
        <p:spPr>
          <a:xfrm>
            <a:off x="2970140" y="1785683"/>
            <a:ext cx="734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 Display" panose="020B0004020202020204" pitchFamily="34" charset="0"/>
              </a:rPr>
              <a:t>01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3"/>
          </p:nvPr>
        </p:nvSpPr>
        <p:spPr>
          <a:xfrm>
            <a:off x="2970140" y="3219091"/>
            <a:ext cx="734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 Display" panose="020B0004020202020204" pitchFamily="34" charset="0"/>
              </a:rPr>
              <a:t>0</a:t>
            </a:r>
            <a:r>
              <a:rPr lang="pl-PL" dirty="0">
                <a:latin typeface="Aptos Display" panose="020B0004020202020204" pitchFamily="34" charset="0"/>
              </a:rPr>
              <a:t>3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4"/>
          </p:nvPr>
        </p:nvSpPr>
        <p:spPr>
          <a:xfrm>
            <a:off x="5745141" y="1785683"/>
            <a:ext cx="667909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 Display" panose="020B0004020202020204" pitchFamily="34" charset="0"/>
              </a:rPr>
              <a:t>02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 idx="5"/>
          </p:nvPr>
        </p:nvSpPr>
        <p:spPr>
          <a:xfrm>
            <a:off x="5745141" y="3219091"/>
            <a:ext cx="667909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 Display" panose="020B0004020202020204" pitchFamily="34" charset="0"/>
              </a:rPr>
              <a:t>0</a:t>
            </a:r>
            <a:r>
              <a:rPr lang="pl-PL" dirty="0">
                <a:latin typeface="Aptos Display" panose="020B0004020202020204" pitchFamily="34" charset="0"/>
              </a:rPr>
              <a:t>4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1"/>
          </p:nvPr>
        </p:nvSpPr>
        <p:spPr>
          <a:xfrm>
            <a:off x="2184740" y="2369675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Gatunki gier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8"/>
          </p:nvPr>
        </p:nvSpPr>
        <p:spPr>
          <a:xfrm>
            <a:off x="5031141" y="2369675"/>
            <a:ext cx="2095909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Recenzje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3"/>
          </p:nvPr>
        </p:nvSpPr>
        <p:spPr>
          <a:xfrm>
            <a:off x="2184740" y="380315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Tytuły gier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14"/>
          </p:nvPr>
        </p:nvSpPr>
        <p:spPr>
          <a:xfrm>
            <a:off x="5031141" y="3803150"/>
            <a:ext cx="2095909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Wnioski</a:t>
            </a:r>
            <a:endParaRPr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5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0"/>
          <p:cNvGrpSpPr/>
          <p:nvPr/>
        </p:nvGrpSpPr>
        <p:grpSpPr>
          <a:xfrm>
            <a:off x="2872225" y="539500"/>
            <a:ext cx="6606425" cy="3497650"/>
            <a:chOff x="2872225" y="539500"/>
            <a:chExt cx="6606425" cy="3497650"/>
          </a:xfrm>
        </p:grpSpPr>
        <p:cxnSp>
          <p:nvCxnSpPr>
            <p:cNvPr id="237" name="Google Shape;237;p30"/>
            <p:cNvCxnSpPr/>
            <p:nvPr/>
          </p:nvCxnSpPr>
          <p:spPr>
            <a:xfrm rot="10800000">
              <a:off x="4379550" y="4037150"/>
              <a:ext cx="50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</p:cxnSp>
        <p:sp>
          <p:nvSpPr>
            <p:cNvPr id="238" name="Google Shape;238;p30"/>
            <p:cNvSpPr/>
            <p:nvPr/>
          </p:nvSpPr>
          <p:spPr>
            <a:xfrm>
              <a:off x="2872225" y="539500"/>
              <a:ext cx="1763400" cy="1790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4787950" y="2571975"/>
            <a:ext cx="3642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Gatunki gier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 idx="2"/>
          </p:nvPr>
        </p:nvSpPr>
        <p:spPr>
          <a:xfrm>
            <a:off x="6003700" y="1550575"/>
            <a:ext cx="1211400" cy="9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 Display" panose="020B0004020202020204" pitchFamily="34" charset="0"/>
              </a:rPr>
              <a:t>01</a:t>
            </a:r>
            <a:endParaRPr dirty="0">
              <a:latin typeface="Aptos Display" panose="020B0004020202020204" pitchFamily="34" charset="0"/>
            </a:endParaRPr>
          </a:p>
        </p:txBody>
      </p:sp>
      <p:pic>
        <p:nvPicPr>
          <p:cNvPr id="241" name="Google Shape;241;p3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7370" b="34364"/>
          <a:stretch/>
        </p:blipFill>
        <p:spPr>
          <a:xfrm>
            <a:off x="978225" y="801563"/>
            <a:ext cx="3405749" cy="3540375"/>
          </a:xfrm>
          <a:prstGeom prst="rect">
            <a:avLst/>
          </a:prstGeom>
        </p:spPr>
      </p:pic>
      <p:sp>
        <p:nvSpPr>
          <p:cNvPr id="242" name="Google Shape;242;p30"/>
          <p:cNvSpPr/>
          <p:nvPr/>
        </p:nvSpPr>
        <p:spPr>
          <a:xfrm>
            <a:off x="713225" y="3659950"/>
            <a:ext cx="5715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"/>
          <p:cNvSpPr txBox="1">
            <a:spLocks noGrp="1"/>
          </p:cNvSpPr>
          <p:nvPr>
            <p:ph type="title"/>
          </p:nvPr>
        </p:nvSpPr>
        <p:spPr>
          <a:xfrm>
            <a:off x="720000" y="495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Gatunki gier – analiza popularnosci</a:t>
            </a:r>
            <a:endParaRPr dirty="0">
              <a:latin typeface="Aptos Display" panose="020B0004020202020204" pitchFamily="34" charset="0"/>
            </a:endParaRPr>
          </a:p>
        </p:txBody>
      </p:sp>
      <p:graphicFrame>
        <p:nvGraphicFramePr>
          <p:cNvPr id="580" name="Google Shape;580;p44"/>
          <p:cNvGraphicFramePr/>
          <p:nvPr>
            <p:extLst>
              <p:ext uri="{D42A27DB-BD31-4B8C-83A1-F6EECF244321}">
                <p14:modId xmlns:p14="http://schemas.microsoft.com/office/powerpoint/2010/main" val="1639844328"/>
              </p:ext>
            </p:extLst>
          </p:nvPr>
        </p:nvGraphicFramePr>
        <p:xfrm>
          <a:off x="584533" y="1327015"/>
          <a:ext cx="3157734" cy="3202652"/>
        </p:xfrm>
        <a:graphic>
          <a:graphicData uri="http://schemas.openxmlformats.org/drawingml/2006/table">
            <a:tbl>
              <a:tblPr>
                <a:noFill/>
                <a:tableStyleId>{2C45A858-699C-4088-9DE1-849EF55AC9E3}</a:tableStyleId>
              </a:tblPr>
              <a:tblGrid>
                <a:gridCol w="1161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8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8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600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Gatunek</a:t>
                      </a:r>
                      <a:endParaRPr sz="1600"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600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Suma</a:t>
                      </a:r>
                      <a:endParaRPr sz="1600"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600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~ Ranking</a:t>
                      </a:r>
                      <a:endParaRPr sz="1600"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7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Indie</a:t>
                      </a:r>
                      <a:endParaRPr sz="1400"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17862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65.59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7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Action</a:t>
                      </a:r>
                      <a:endParaRPr sz="1400"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14723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64.87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7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Adventure</a:t>
                      </a:r>
                      <a:endParaRPr sz="1400"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8247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67.56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7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Casual</a:t>
                      </a:r>
                      <a:endParaRPr sz="1400"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8231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64.27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7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b="1" dirty="0" err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Strategy</a:t>
                      </a:r>
                      <a:endParaRPr sz="1400"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4443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65.55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7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b="1" dirty="0" err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Simulation</a:t>
                      </a:r>
                      <a:endParaRPr sz="1400"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4315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63.62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7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RPG</a:t>
                      </a:r>
                      <a:endParaRPr sz="1400"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4191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66.58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7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b="1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Racing</a:t>
                      </a:r>
                      <a:endParaRPr sz="1400" b="1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1142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63.67</a:t>
                      </a:r>
                      <a:endParaRPr sz="1400" dirty="0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90405"/>
                  </a:ext>
                </a:extLst>
              </a:tr>
            </a:tbl>
          </a:graphicData>
        </a:graphic>
      </p:graphicFrame>
      <p:pic>
        <p:nvPicPr>
          <p:cNvPr id="3" name="Obraz 2">
            <a:extLst>
              <a:ext uri="{FF2B5EF4-FFF2-40B4-BE49-F238E27FC236}">
                <a16:creationId xmlns:a16="http://schemas.microsoft.com/office/drawing/2014/main" id="{D77B41CB-F6C4-F586-1A63-296F22E74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" r="2996"/>
          <a:stretch/>
        </p:blipFill>
        <p:spPr>
          <a:xfrm>
            <a:off x="3972407" y="991944"/>
            <a:ext cx="5171593" cy="40640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"/>
          <p:cNvSpPr txBox="1">
            <a:spLocks noGrp="1"/>
          </p:cNvSpPr>
          <p:nvPr>
            <p:ph type="title"/>
          </p:nvPr>
        </p:nvSpPr>
        <p:spPr>
          <a:xfrm>
            <a:off x="821600" y="495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Gatunki gier – średnia ocena gry</a:t>
            </a:r>
            <a:endParaRPr dirty="0">
              <a:latin typeface="Aptos Display" panose="020B0004020202020204" pitchFamily="34" charset="0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77B41CB-F6C4-F586-1A63-296F22E7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4" b="1214"/>
          <a:stretch/>
        </p:blipFill>
        <p:spPr>
          <a:xfrm>
            <a:off x="321733" y="1354670"/>
            <a:ext cx="8483599" cy="366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0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0"/>
          <p:cNvGrpSpPr/>
          <p:nvPr/>
        </p:nvGrpSpPr>
        <p:grpSpPr>
          <a:xfrm>
            <a:off x="2872225" y="539500"/>
            <a:ext cx="6606425" cy="3497650"/>
            <a:chOff x="2872225" y="539500"/>
            <a:chExt cx="6606425" cy="3497650"/>
          </a:xfrm>
        </p:grpSpPr>
        <p:cxnSp>
          <p:nvCxnSpPr>
            <p:cNvPr id="237" name="Google Shape;237;p30"/>
            <p:cNvCxnSpPr/>
            <p:nvPr/>
          </p:nvCxnSpPr>
          <p:spPr>
            <a:xfrm rot="10800000">
              <a:off x="4379550" y="4037150"/>
              <a:ext cx="50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</p:cxnSp>
        <p:sp>
          <p:nvSpPr>
            <p:cNvPr id="238" name="Google Shape;238;p30"/>
            <p:cNvSpPr/>
            <p:nvPr/>
          </p:nvSpPr>
          <p:spPr>
            <a:xfrm>
              <a:off x="2872225" y="539500"/>
              <a:ext cx="1763400" cy="1790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4787950" y="2571975"/>
            <a:ext cx="3642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Aptos Display" panose="020B0004020202020204" pitchFamily="34" charset="0"/>
              </a:rPr>
              <a:t>Recenzje</a:t>
            </a:r>
            <a:endParaRPr dirty="0">
              <a:latin typeface="Aptos Display" panose="020B0004020202020204" pitchFamily="34" charset="0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 idx="2"/>
          </p:nvPr>
        </p:nvSpPr>
        <p:spPr>
          <a:xfrm>
            <a:off x="6003700" y="1550575"/>
            <a:ext cx="1211400" cy="9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 Display" panose="020B0004020202020204" pitchFamily="34" charset="0"/>
              </a:rPr>
              <a:t>0</a:t>
            </a:r>
            <a:r>
              <a:rPr lang="pl-PL" dirty="0">
                <a:latin typeface="Aptos Display" panose="020B0004020202020204" pitchFamily="34" charset="0"/>
              </a:rPr>
              <a:t>2</a:t>
            </a:r>
            <a:endParaRPr dirty="0">
              <a:latin typeface="Aptos Display" panose="020B0004020202020204" pitchFamily="34" charset="0"/>
            </a:endParaRPr>
          </a:p>
        </p:txBody>
      </p:sp>
      <p:pic>
        <p:nvPicPr>
          <p:cNvPr id="241" name="Google Shape;241;p3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25657" t="25801" r="26042" b="678"/>
          <a:stretch/>
        </p:blipFill>
        <p:spPr>
          <a:xfrm>
            <a:off x="978225" y="801563"/>
            <a:ext cx="3405749" cy="3540375"/>
          </a:xfrm>
          <a:prstGeom prst="rect">
            <a:avLst/>
          </a:prstGeom>
        </p:spPr>
      </p:pic>
      <p:sp>
        <p:nvSpPr>
          <p:cNvPr id="242" name="Google Shape;242;p30"/>
          <p:cNvSpPr/>
          <p:nvPr/>
        </p:nvSpPr>
        <p:spPr>
          <a:xfrm>
            <a:off x="713225" y="3659950"/>
            <a:ext cx="5715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34822990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Fiction Movie Pitch Deck by Slidesgo">
  <a:themeElements>
    <a:clrScheme name="Simple Light">
      <a:dk1>
        <a:srgbClr val="FFFFFF"/>
      </a:dk1>
      <a:lt1>
        <a:srgbClr val="001233"/>
      </a:lt1>
      <a:dk2>
        <a:srgbClr val="74B4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369</Words>
  <Application>Microsoft Office PowerPoint</Application>
  <PresentationFormat>Pokaz na ekranie (16:9)</PresentationFormat>
  <Paragraphs>126</Paragraphs>
  <Slides>18</Slides>
  <Notes>18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3" baseType="lpstr">
      <vt:lpstr>Aptos Display</vt:lpstr>
      <vt:lpstr>Abel</vt:lpstr>
      <vt:lpstr>Nunito Light</vt:lpstr>
      <vt:lpstr>Arial</vt:lpstr>
      <vt:lpstr>Science Fiction Movie Pitch Deck by Slidesgo</vt:lpstr>
      <vt:lpstr>Wiedźmin 3 najlepszy Analiza</vt:lpstr>
      <vt:lpstr>Cel projektu</vt:lpstr>
      <vt:lpstr>Źródło danych</vt:lpstr>
      <vt:lpstr>67 571</vt:lpstr>
      <vt:lpstr>Analiza popularnosci</vt:lpstr>
      <vt:lpstr>Gatunki gier</vt:lpstr>
      <vt:lpstr>Gatunki gier – analiza popularnosci</vt:lpstr>
      <vt:lpstr>Gatunki gier – średnia ocena gry</vt:lpstr>
      <vt:lpstr>Recenzje</vt:lpstr>
      <vt:lpstr>Recenzje a wiek gry</vt:lpstr>
      <vt:lpstr>Recenzje a oceny</vt:lpstr>
      <vt:lpstr>Tytuły gier</vt:lpstr>
      <vt:lpstr>Tytuły gier – analiza popularnosci</vt:lpstr>
      <vt:lpstr>Tytuły gier – analiza popularnosci</vt:lpstr>
      <vt:lpstr>Wnioski</vt:lpstr>
      <vt:lpstr>Główne wnioski</vt:lpstr>
      <vt:lpstr>RPG</vt:lpstr>
      <vt:lpstr>Dziękujemy!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Wiedźmin 3 najlepszy Analiza</dc:title>
  <cp:lastModifiedBy>Milena Pawlak</cp:lastModifiedBy>
  <cp:revision>20</cp:revision>
  <dcterms:modified xsi:type="dcterms:W3CDTF">2024-01-14T18:44:02Z</dcterms:modified>
</cp:coreProperties>
</file>